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mp4" ContentType="video/mp4"/>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39"/>
  </p:notesMasterIdLst>
  <p:handoutMasterIdLst>
    <p:handoutMasterId r:id="rId40"/>
  </p:handoutMasterIdLst>
  <p:sldIdLst>
    <p:sldId id="256" r:id="rId5"/>
    <p:sldId id="517" r:id="rId6"/>
    <p:sldId id="519" r:id="rId7"/>
    <p:sldId id="518" r:id="rId8"/>
    <p:sldId id="521" r:id="rId9"/>
    <p:sldId id="522" r:id="rId10"/>
    <p:sldId id="523" r:id="rId11"/>
    <p:sldId id="546" r:id="rId12"/>
    <p:sldId id="547" r:id="rId13"/>
    <p:sldId id="548" r:id="rId14"/>
    <p:sldId id="549" r:id="rId15"/>
    <p:sldId id="550" r:id="rId16"/>
    <p:sldId id="551" r:id="rId17"/>
    <p:sldId id="552" r:id="rId18"/>
    <p:sldId id="554" r:id="rId19"/>
    <p:sldId id="553" r:id="rId20"/>
    <p:sldId id="555" r:id="rId21"/>
    <p:sldId id="556" r:id="rId22"/>
    <p:sldId id="557" r:id="rId23"/>
    <p:sldId id="558" r:id="rId24"/>
    <p:sldId id="559" r:id="rId25"/>
    <p:sldId id="560" r:id="rId26"/>
    <p:sldId id="561" r:id="rId27"/>
    <p:sldId id="562" r:id="rId28"/>
    <p:sldId id="563" r:id="rId29"/>
    <p:sldId id="564" r:id="rId30"/>
    <p:sldId id="565" r:id="rId31"/>
    <p:sldId id="567" r:id="rId32"/>
    <p:sldId id="568" r:id="rId33"/>
    <p:sldId id="569" r:id="rId34"/>
    <p:sldId id="570" r:id="rId35"/>
    <p:sldId id="571" r:id="rId36"/>
    <p:sldId id="572" r:id="rId37"/>
    <p:sldId id="566" r:id="rId38"/>
  </p:sldIdLst>
  <p:sldSz cx="9144000" cy="6858000" type="screen4x3"/>
  <p:notesSz cx="9928225" cy="6797675"/>
  <p:custDataLst>
    <p:tags r:id="rId41"/>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0"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FF8181"/>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59" autoAdjust="0"/>
    <p:restoredTop sz="94646" autoAdjust="0"/>
  </p:normalViewPr>
  <p:slideViewPr>
    <p:cSldViewPr>
      <p:cViewPr varScale="1">
        <p:scale>
          <a:sx n="74" d="100"/>
          <a:sy n="74" d="100"/>
        </p:scale>
        <p:origin x="1428"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6126705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34939829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6436391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680818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5210704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5157234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11451612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40987918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7773826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244479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825272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2187299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3309424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5531596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35395233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1277420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756655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27249070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34795860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4665945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b="1"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157153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508437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b="1"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7213261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b="1"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336735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b="1"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36540509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41288749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489806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293504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08798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281862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207291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7495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40473948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slide" Target="../slides/slide25.xml"/><Relationship Id="rId4" Type="http://schemas.openxmlformats.org/officeDocument/2006/relationships/slide" Target="../slides/slide1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382054" cy="615053"/>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257395" y="659677"/>
            <a:ext cx="105118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5.1 –</a:t>
            </a:r>
            <a:r>
              <a:rPr lang="en-GB" sz="1300" b="1" baseline="0" dirty="0" smtClean="0">
                <a:latin typeface="Arial" panose="020B0604020202020204" pitchFamily="34" charset="0"/>
                <a:cs typeface="Arial" panose="020B0604020202020204" pitchFamily="34" charset="0"/>
              </a:rPr>
              <a:t> Choice</a:t>
            </a:r>
            <a:endParaRPr lang="en-GB" sz="1300" b="1" dirty="0">
              <a:latin typeface="Arial" panose="020B0604020202020204" pitchFamily="34" charset="0"/>
              <a:cs typeface="Arial" panose="020B0604020202020204" pitchFamily="34" charset="0"/>
            </a:endParaRPr>
          </a:p>
        </p:txBody>
      </p:sp>
      <p:sp>
        <p:nvSpPr>
          <p:cNvPr id="5" name="Round Same Side Corner Rectangle 4">
            <a:hlinkClick r:id="rId2" action="ppaction://hlinksldjump"/>
          </p:cNvPr>
          <p:cNvSpPr/>
          <p:nvPr/>
        </p:nvSpPr>
        <p:spPr>
          <a:xfrm>
            <a:off x="202158" y="659677"/>
            <a:ext cx="994197"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45720" rIns="45720" rtlCol="0" anchor="ctr"/>
          <a:lstStyle/>
          <a:p>
            <a:pPr algn="ctr"/>
            <a:r>
              <a:rPr lang="en-GB" sz="1300" b="1" dirty="0" smtClean="0">
                <a:latin typeface="Arial" panose="020B0604020202020204" pitchFamily="34" charset="0"/>
                <a:cs typeface="Arial" panose="020B0604020202020204" pitchFamily="34" charset="0"/>
              </a:rPr>
              <a:t>Questions</a:t>
            </a:r>
            <a:endParaRPr lang="en-GB" sz="13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2369620" y="659677"/>
            <a:ext cx="185330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5.2 – Consumer Wants</a:t>
            </a:r>
            <a:endParaRPr lang="en-GB" sz="1300" b="1" dirty="0">
              <a:latin typeface="Arial" panose="020B0604020202020204" pitchFamily="34" charset="0"/>
              <a:cs typeface="Arial" panose="020B0604020202020204" pitchFamily="34" charset="0"/>
            </a:endParaRPr>
          </a:p>
        </p:txBody>
      </p:sp>
      <p:sp>
        <p:nvSpPr>
          <p:cNvPr id="8" name="Round Same Side Corner Rectangle 7">
            <a:hlinkClick r:id="rId4" action="ppaction://hlinksldjump"/>
          </p:cNvPr>
          <p:cNvSpPr/>
          <p:nvPr userDrawn="1"/>
        </p:nvSpPr>
        <p:spPr>
          <a:xfrm>
            <a:off x="4283968" y="659677"/>
            <a:ext cx="116309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5.3 - Changes</a:t>
            </a:r>
            <a:endParaRPr lang="en-GB" sz="13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5508104" y="659677"/>
            <a:ext cx="115212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5.4  - Oriented</a:t>
            </a:r>
            <a:endParaRPr lang="en-GB" sz="13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1016867"/>
            <a:ext cx="8787383" cy="5724501"/>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72400" y="38174"/>
            <a:ext cx="936104" cy="899050"/>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gif"/><Relationship Id="rId4" Type="http://schemas.openxmlformats.org/officeDocument/2006/relationships/image" Target="../media/image12.gi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8" Type="http://schemas.openxmlformats.org/officeDocument/2006/relationships/hyperlink" Target="Resources/5%20-%20Normal%20and%20inferior%20goods.mp4" TargetMode="External"/><Relationship Id="rId3" Type="http://schemas.openxmlformats.org/officeDocument/2006/relationships/slideLayout" Target="../slideLayouts/slideLayout2.xml"/><Relationship Id="rId7" Type="http://schemas.openxmlformats.org/officeDocument/2006/relationships/image" Target="../media/image2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36.jpg"/><Relationship Id="rId3" Type="http://schemas.openxmlformats.org/officeDocument/2006/relationships/image" Target="../media/image31.jpeg"/><Relationship Id="rId7" Type="http://schemas.openxmlformats.org/officeDocument/2006/relationships/image" Target="../media/image35.jp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4.jpg"/><Relationship Id="rId5" Type="http://schemas.openxmlformats.org/officeDocument/2006/relationships/image" Target="../media/image33.jpeg"/><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0.jpg"/><Relationship Id="rId5" Type="http://schemas.openxmlformats.org/officeDocument/2006/relationships/image" Target="../media/image39.jpeg"/><Relationship Id="rId4" Type="http://schemas.openxmlformats.org/officeDocument/2006/relationships/image" Target="../media/image38.jpg"/></Relationships>
</file>

<file path=ppt/slides/_rels/slide2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7.xml.rels><?xml version="1.0" encoding="UTF-8" standalone="yes"?>
<Relationships xmlns="http://schemas.openxmlformats.org/package/2006/relationships"><Relationship Id="rId3" Type="http://schemas.openxmlformats.org/officeDocument/2006/relationships/hyperlink" Target="Resources/Chapter%2005%20-%20Exam%20Questions.docx"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Resources/Chapter%2005%20-%20Exam%20Questions.docx"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Resources/Chapter%2005%20-%20Exam%20Questions.docx"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Resources/Chapter%2005%20-%20Exam%20Questions.docx"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Resources/Chapter%2003%20-%20Exam%20Questions.doc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Resources/Chapter%2005%20-%20Exam%20Questions.docx"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Resources/Chapter%2005%20-%20Exam%20Questions.docx"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Resources/Chapter%2005%20-%20Exam%20Questions.docx"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7.jpeg"/><Relationship Id="rId5" Type="http://schemas.microsoft.com/office/2007/relationships/hdphoto" Target="../media/hdphoto1.wdp"/><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394228"/>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spcAft>
                <a:spcPts val="400"/>
              </a:spcAft>
            </a:pPr>
            <a:r>
              <a:rPr lang="en-GB"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 – Developing New Business Ideas</a:t>
            </a:r>
          </a:p>
          <a:p>
            <a:pPr>
              <a:spcAft>
                <a:spcPts val="400"/>
              </a:spcAft>
            </a:pP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Chapter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05 - What Do Consumers Want</a:t>
            </a:r>
            <a:endParaRPr lang="en-GB"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Business </a:t>
            </a:r>
            <a:r>
              <a:rPr lang="en-GB" sz="3200" b="1" dirty="0" err="1" smtClean="0">
                <a:solidFill>
                  <a:schemeClr val="tx1">
                    <a:lumMod val="50000"/>
                    <a:lumOff val="50000"/>
                  </a:schemeClr>
                </a:solidFill>
              </a:rPr>
              <a:t>EdExcel</a:t>
            </a:r>
            <a:endParaRPr lang="en-GB" sz="3200" b="1" dirty="0" smtClean="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9" y="284368"/>
            <a:ext cx="1656183" cy="159062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696744" cy="5847755"/>
          </a:xfrm>
          <a:prstGeom prst="rect">
            <a:avLst/>
          </a:prstGeom>
        </p:spPr>
        <p:txBody>
          <a:bodyPr wrap="square">
            <a:spAutoFit/>
          </a:bodyPr>
          <a:lstStyle/>
          <a:p>
            <a:pPr marL="515938" indent="-515938">
              <a:buClr>
                <a:schemeClr val="accent6">
                  <a:lumMod val="50000"/>
                </a:schemeClr>
              </a:buClr>
              <a:buFont typeface="Wingdings 3" panose="05040102010807070707" pitchFamily="18" charset="2"/>
              <a:buChar char=""/>
            </a:pPr>
            <a:r>
              <a:rPr lang="en-US" sz="3320" b="1" dirty="0">
                <a:solidFill>
                  <a:srgbClr val="FF0000"/>
                </a:solidFill>
              </a:rPr>
              <a:t>Demand</a:t>
            </a:r>
            <a:r>
              <a:rPr lang="en-US" sz="3320" dirty="0">
                <a:solidFill>
                  <a:srgbClr val="FF0000"/>
                </a:solidFill>
              </a:rPr>
              <a:t> </a:t>
            </a:r>
            <a:r>
              <a:rPr lang="en-US" sz="3320" dirty="0"/>
              <a:t>refers to the quantity of a product that will be bought at a range of specific prices.</a:t>
            </a:r>
          </a:p>
          <a:p>
            <a:pPr marL="515938" indent="-515938">
              <a:buClr>
                <a:schemeClr val="accent6">
                  <a:lumMod val="50000"/>
                </a:schemeClr>
              </a:buClr>
              <a:buFont typeface="Wingdings 3" panose="05040102010807070707" pitchFamily="18" charset="2"/>
              <a:buChar char=""/>
            </a:pPr>
            <a:r>
              <a:rPr lang="en-US" sz="3320" b="1" dirty="0">
                <a:solidFill>
                  <a:srgbClr val="FF0000"/>
                </a:solidFill>
              </a:rPr>
              <a:t>Choice</a:t>
            </a:r>
            <a:r>
              <a:rPr lang="en-US" sz="3320" dirty="0">
                <a:solidFill>
                  <a:srgbClr val="FF0000"/>
                </a:solidFill>
              </a:rPr>
              <a:t> </a:t>
            </a:r>
            <a:r>
              <a:rPr lang="en-US" sz="3320" dirty="0"/>
              <a:t>- because resources are scarce, everyone has to choose what they want most, in light of the price they will have to pay for it. Choice will be constrained by the level of income - the amount that the consumer can spend.</a:t>
            </a:r>
          </a:p>
        </p:txBody>
      </p:sp>
      <p:sp>
        <p:nvSpPr>
          <p:cNvPr id="6" name="Title 1"/>
          <p:cNvSpPr>
            <a:spLocks noGrp="1"/>
          </p:cNvSpPr>
          <p:nvPr>
            <p:ph type="title"/>
          </p:nvPr>
        </p:nvSpPr>
        <p:spPr>
          <a:xfrm>
            <a:off x="35496" y="72008"/>
            <a:ext cx="7704856" cy="548680"/>
          </a:xfrm>
        </p:spPr>
        <p:txBody>
          <a:bodyPr>
            <a:noAutofit/>
          </a:bodyPr>
          <a:lstStyle/>
          <a:p>
            <a:r>
              <a:rPr lang="en-GB" b="1" dirty="0" smtClean="0"/>
              <a:t>5.1 – Consumer Wants - Choice</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25</a:t>
            </a:r>
            <a:endParaRPr lang="en-GB" sz="1300" b="1" dirty="0">
              <a:latin typeface="Arial" panose="020B0604020202020204" pitchFamily="34" charset="0"/>
              <a:cs typeface="Arial" panose="020B0604020202020204" pitchFamily="34" charset="0"/>
            </a:endParaRPr>
          </a:p>
        </p:txBody>
      </p:sp>
      <p:pic>
        <p:nvPicPr>
          <p:cNvPr id="2058" name="Picture 10" descr="Image result for nike trainer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948264" y="1124743"/>
            <a:ext cx="1872209" cy="1220091"/>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Image result for swatch"/>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948263" y="2475527"/>
            <a:ext cx="1872209" cy="1745561"/>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caramac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948262" y="4365104"/>
            <a:ext cx="1872209" cy="983677"/>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Image result for wrist tattoo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rot="5400000">
            <a:off x="7290021" y="5130132"/>
            <a:ext cx="1188690" cy="18722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6974575"/>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696744" cy="5401479"/>
          </a:xfrm>
          <a:prstGeom prst="rect">
            <a:avLst/>
          </a:prstGeom>
        </p:spPr>
        <p:txBody>
          <a:bodyPr wrap="square">
            <a:spAutoFit/>
          </a:bodyPr>
          <a:lstStyle/>
          <a:p>
            <a:pPr marL="515938" indent="-515938">
              <a:buClr>
                <a:schemeClr val="accent6">
                  <a:lumMod val="50000"/>
                </a:schemeClr>
              </a:buClr>
              <a:buFont typeface="Wingdings 3" panose="05040102010807070707" pitchFamily="18" charset="2"/>
              <a:buChar char=""/>
            </a:pPr>
            <a:r>
              <a:rPr lang="en-US" sz="2300" dirty="0"/>
              <a:t>Have you ever watched someone trying to sell their home? It might go easily, or it might not. Sometimes the seller gets the asking price fairly soon after putting their home on the market. (The estate agent might say that they had priced the property realistically</a:t>
            </a:r>
            <a:r>
              <a:rPr lang="en-US" sz="2300" dirty="0" smtClean="0"/>
              <a:t>.)</a:t>
            </a:r>
          </a:p>
          <a:p>
            <a:pPr marL="515938" indent="-515938">
              <a:buClr>
                <a:schemeClr val="accent6">
                  <a:lumMod val="50000"/>
                </a:schemeClr>
              </a:buClr>
              <a:buFont typeface="Wingdings 3" panose="05040102010807070707" pitchFamily="18" charset="2"/>
              <a:buChar char=""/>
            </a:pPr>
            <a:r>
              <a:rPr lang="en-US" sz="2300" dirty="0" smtClean="0"/>
              <a:t>Other </a:t>
            </a:r>
            <a:r>
              <a:rPr lang="en-US" sz="2300" dirty="0"/>
              <a:t>times, few people show any interest. The seller may decide to get a new agent or advertise more widely. But the action that is most likely to achieve a sale would be to reduce the asking price, or show willingness to </a:t>
            </a:r>
            <a:r>
              <a:rPr lang="en-US" sz="2300" dirty="0" smtClean="0"/>
              <a:t>negotiate.</a:t>
            </a:r>
          </a:p>
          <a:p>
            <a:pPr marL="515938" indent="-515938">
              <a:buClr>
                <a:schemeClr val="accent6">
                  <a:lumMod val="50000"/>
                </a:schemeClr>
              </a:buClr>
              <a:buFont typeface="Wingdings 3" panose="05040102010807070707" pitchFamily="18" charset="2"/>
              <a:buChar char=""/>
            </a:pPr>
            <a:r>
              <a:rPr lang="en-US" sz="2300" dirty="0" smtClean="0"/>
              <a:t>While </a:t>
            </a:r>
            <a:r>
              <a:rPr lang="en-US" sz="2300" dirty="0"/>
              <a:t>there may be no demand for the property at the higher price, potential buyers will </a:t>
            </a:r>
            <a:r>
              <a:rPr lang="en-US" sz="2300" dirty="0" err="1"/>
              <a:t>materialise</a:t>
            </a:r>
            <a:r>
              <a:rPr lang="en-US" sz="2300" dirty="0"/>
              <a:t> if the price is lower.</a:t>
            </a:r>
          </a:p>
        </p:txBody>
      </p:sp>
      <p:sp>
        <p:nvSpPr>
          <p:cNvPr id="6" name="Title 1"/>
          <p:cNvSpPr>
            <a:spLocks noGrp="1"/>
          </p:cNvSpPr>
          <p:nvPr>
            <p:ph type="title"/>
          </p:nvPr>
        </p:nvSpPr>
        <p:spPr>
          <a:xfrm>
            <a:off x="35496" y="72008"/>
            <a:ext cx="7704856" cy="548680"/>
          </a:xfrm>
        </p:spPr>
        <p:txBody>
          <a:bodyPr>
            <a:noAutofit/>
          </a:bodyPr>
          <a:lstStyle/>
          <a:p>
            <a:r>
              <a:rPr lang="en-GB" b="1" dirty="0" smtClean="0"/>
              <a:t>5.1 – Consumer Wants - Price</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25</a:t>
            </a:r>
            <a:endParaRPr lang="en-GB" sz="1300" b="1" dirty="0">
              <a:latin typeface="Arial" panose="020B0604020202020204" pitchFamily="34" charset="0"/>
              <a:cs typeface="Arial" panose="020B0604020202020204" pitchFamily="34" charset="0"/>
            </a:endParaRPr>
          </a:p>
        </p:txBody>
      </p:sp>
      <p:pic>
        <p:nvPicPr>
          <p:cNvPr id="24578" name="Picture 2" descr="Image result for average uk house prices 20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8264" y="1124744"/>
            <a:ext cx="1894951" cy="1262564"/>
          </a:xfrm>
          <a:prstGeom prst="rect">
            <a:avLst/>
          </a:prstGeom>
          <a:noFill/>
          <a:extLst>
            <a:ext uri="{909E8E84-426E-40DD-AFC4-6F175D3DCCD1}">
              <a14:hiddenFill xmlns:a14="http://schemas.microsoft.com/office/drawing/2010/main">
                <a:solidFill>
                  <a:srgbClr val="FFFFFF"/>
                </a:solidFill>
              </a14:hiddenFill>
            </a:ext>
          </a:extLst>
        </p:spPr>
      </p:pic>
      <p:pic>
        <p:nvPicPr>
          <p:cNvPr id="24580" name="Picture 4" descr="Image result for average uk house prices 201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264" y="2495186"/>
            <a:ext cx="1894951" cy="1370670"/>
          </a:xfrm>
          <a:prstGeom prst="rect">
            <a:avLst/>
          </a:prstGeom>
          <a:noFill/>
          <a:extLst>
            <a:ext uri="{909E8E84-426E-40DD-AFC4-6F175D3DCCD1}">
              <a14:hiddenFill xmlns:a14="http://schemas.microsoft.com/office/drawing/2010/main">
                <a:solidFill>
                  <a:srgbClr val="FFFFFF"/>
                </a:solidFill>
              </a14:hiddenFill>
            </a:ext>
          </a:extLst>
        </p:spPr>
      </p:pic>
      <p:pic>
        <p:nvPicPr>
          <p:cNvPr id="24582" name="Picture 6" descr="Image result for egyptian house prices 20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48264" y="4019250"/>
            <a:ext cx="1894951" cy="23620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2373128"/>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355312"/>
          </a:xfrm>
          <a:prstGeom prst="rect">
            <a:avLst/>
          </a:prstGeom>
        </p:spPr>
        <p:txBody>
          <a:bodyPr wrap="square">
            <a:spAutoFit/>
          </a:bodyPr>
          <a:lstStyle/>
          <a:p>
            <a:pPr>
              <a:buClr>
                <a:schemeClr val="accent6">
                  <a:lumMod val="50000"/>
                </a:schemeClr>
              </a:buClr>
            </a:pPr>
            <a:r>
              <a:rPr lang="en-US" sz="1900" b="1" dirty="0"/>
              <a:t>A different angle</a:t>
            </a:r>
          </a:p>
          <a:p>
            <a:pPr marL="347663" indent="-347663">
              <a:buClr>
                <a:schemeClr val="accent6">
                  <a:lumMod val="50000"/>
                </a:schemeClr>
              </a:buClr>
              <a:buFont typeface="Wingdings 3" panose="05040102010807070707" pitchFamily="18" charset="2"/>
              <a:buChar char=""/>
            </a:pPr>
            <a:r>
              <a:rPr lang="en-US" sz="1900" dirty="0"/>
              <a:t>A company has designed a new chocolate bar which is different from all the others. It combines the chunkiness of a Yorkie with the crunchiness of a </a:t>
            </a:r>
            <a:r>
              <a:rPr lang="en-US" sz="1900" dirty="0" err="1"/>
              <a:t>Crunchie</a:t>
            </a:r>
            <a:r>
              <a:rPr lang="en-US" sz="1900" dirty="0"/>
              <a:t> and the chewiness of a Snickers. It seems to meet the needs of all the consumers of chocolate bars that the marketing department has talked with. But will it sell?</a:t>
            </a:r>
          </a:p>
          <a:p>
            <a:pPr marL="682625" indent="-334963">
              <a:buClr>
                <a:schemeClr val="accent6">
                  <a:lumMod val="50000"/>
                </a:schemeClr>
              </a:buClr>
              <a:buFont typeface="Arial" panose="020B0604020202020204" pitchFamily="34" charset="0"/>
              <a:buChar char="•"/>
            </a:pPr>
            <a:r>
              <a:rPr lang="en-US" sz="1900" dirty="0" smtClean="0"/>
              <a:t>List </a:t>
            </a:r>
            <a:r>
              <a:rPr lang="en-US" sz="1900" dirty="0"/>
              <a:t>the reasons why you might buy a chocolate bar.</a:t>
            </a:r>
          </a:p>
          <a:p>
            <a:pPr marL="682625" indent="-334963">
              <a:buClr>
                <a:schemeClr val="accent6">
                  <a:lumMod val="50000"/>
                </a:schemeClr>
              </a:buClr>
              <a:buFont typeface="Arial" panose="020B0604020202020204" pitchFamily="34" charset="0"/>
              <a:buChar char="•"/>
            </a:pPr>
            <a:r>
              <a:rPr lang="en-US" sz="1900" dirty="0" smtClean="0"/>
              <a:t>What </a:t>
            </a:r>
            <a:r>
              <a:rPr lang="en-US" sz="1900" dirty="0"/>
              <a:t>might you buy? When are you likely to buy it? Where are you likely to buy it? Rank the factors influencing your choice of chocolate bar, from the most to least </a:t>
            </a:r>
            <a:r>
              <a:rPr lang="en-US" sz="1900" dirty="0" smtClean="0"/>
              <a:t>important.</a:t>
            </a:r>
          </a:p>
          <a:p>
            <a:pPr marL="682625" indent="-334963">
              <a:buClr>
                <a:schemeClr val="accent6">
                  <a:lumMod val="50000"/>
                </a:schemeClr>
              </a:buClr>
              <a:buFont typeface="Arial" panose="020B0604020202020204" pitchFamily="34" charset="0"/>
              <a:buChar char="•"/>
            </a:pPr>
            <a:r>
              <a:rPr lang="en-US" sz="1900" dirty="0" smtClean="0"/>
              <a:t>Compare </a:t>
            </a:r>
            <a:r>
              <a:rPr lang="en-US" sz="1900" dirty="0"/>
              <a:t>your ideas with someone else's. What are the similarities and differences in your </a:t>
            </a:r>
            <a:r>
              <a:rPr lang="en-US" sz="1900" dirty="0" smtClean="0"/>
              <a:t>answers?</a:t>
            </a:r>
          </a:p>
          <a:p>
            <a:pPr marL="682625" indent="-334963">
              <a:buClr>
                <a:schemeClr val="accent6">
                  <a:lumMod val="50000"/>
                </a:schemeClr>
              </a:buClr>
              <a:buFont typeface="Arial" panose="020B0604020202020204" pitchFamily="34" charset="0"/>
              <a:buChar char="•"/>
            </a:pPr>
            <a:r>
              <a:rPr lang="en-US" sz="1900" dirty="0" smtClean="0"/>
              <a:t>What </a:t>
            </a:r>
            <a:r>
              <a:rPr lang="en-US" sz="1900" dirty="0"/>
              <a:t>factors might influence the demand for chocolate bars: (a) for the whole of your group and (b) for a group of working adults.</a:t>
            </a:r>
          </a:p>
          <a:p>
            <a:pPr>
              <a:buClr>
                <a:schemeClr val="accent6">
                  <a:lumMod val="50000"/>
                </a:schemeClr>
              </a:buClr>
            </a:pPr>
            <a:r>
              <a:rPr lang="en-US" sz="1900" b="1" dirty="0">
                <a:solidFill>
                  <a:srgbClr val="FF0000"/>
                </a:solidFill>
              </a:rPr>
              <a:t>Questions</a:t>
            </a:r>
          </a:p>
          <a:p>
            <a:pPr marL="457200" indent="-457200">
              <a:buClr>
                <a:schemeClr val="accent6">
                  <a:lumMod val="50000"/>
                </a:schemeClr>
              </a:buClr>
              <a:buFont typeface="+mj-lt"/>
              <a:buAutoNum type="arabicPeriod"/>
            </a:pPr>
            <a:r>
              <a:rPr lang="en-US" sz="1900" dirty="0" smtClean="0">
                <a:solidFill>
                  <a:srgbClr val="FF0000"/>
                </a:solidFill>
              </a:rPr>
              <a:t>Explain </a:t>
            </a:r>
            <a:r>
              <a:rPr lang="en-US" sz="1900" dirty="0">
                <a:solidFill>
                  <a:srgbClr val="FF0000"/>
                </a:solidFill>
              </a:rPr>
              <a:t>how the price might affect your decision.</a:t>
            </a:r>
          </a:p>
          <a:p>
            <a:pPr marL="457200" indent="-457200">
              <a:buClr>
                <a:schemeClr val="accent6">
                  <a:lumMod val="50000"/>
                </a:schemeClr>
              </a:buClr>
              <a:buFont typeface="+mj-lt"/>
              <a:buAutoNum type="arabicPeriod"/>
            </a:pPr>
            <a:r>
              <a:rPr lang="en-US" sz="1900" dirty="0" smtClean="0">
                <a:solidFill>
                  <a:srgbClr val="FF0000"/>
                </a:solidFill>
              </a:rPr>
              <a:t>Assuming </a:t>
            </a:r>
            <a:r>
              <a:rPr lang="en-US" sz="1900" dirty="0">
                <a:solidFill>
                  <a:srgbClr val="FF0000"/>
                </a:solidFill>
              </a:rPr>
              <a:t>the price was similar to those of other chocolate bars, what will be the key factors determining whether a sale takes place?</a:t>
            </a:r>
          </a:p>
        </p:txBody>
      </p:sp>
      <p:sp>
        <p:nvSpPr>
          <p:cNvPr id="6" name="Title 1"/>
          <p:cNvSpPr>
            <a:spLocks noGrp="1"/>
          </p:cNvSpPr>
          <p:nvPr>
            <p:ph type="title"/>
          </p:nvPr>
        </p:nvSpPr>
        <p:spPr>
          <a:xfrm>
            <a:off x="35496" y="72008"/>
            <a:ext cx="7704856" cy="548680"/>
          </a:xfrm>
        </p:spPr>
        <p:txBody>
          <a:bodyPr>
            <a:noAutofit/>
          </a:bodyPr>
          <a:lstStyle/>
          <a:p>
            <a:r>
              <a:rPr lang="en-GB" sz="4000" b="1" dirty="0" smtClean="0"/>
              <a:t>5.1 – Consumer Wants – Non-Price</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26</a:t>
            </a:r>
            <a:endParaRPr lang="en-GB" sz="13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26084119"/>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7128792" cy="5530745"/>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1860" dirty="0"/>
              <a:t>Important as price is in influencing demand, i.e. the quantities that consumers want to buy, there are other factors to consider.</a:t>
            </a:r>
          </a:p>
          <a:p>
            <a:pPr marL="631825" indent="-284163">
              <a:buClr>
                <a:schemeClr val="accent6">
                  <a:lumMod val="50000"/>
                </a:schemeClr>
              </a:buClr>
              <a:buFont typeface="Arial" panose="020B0604020202020204" pitchFamily="34" charset="0"/>
              <a:buChar char="•"/>
            </a:pPr>
            <a:r>
              <a:rPr lang="en-US" sz="1860" b="1" dirty="0" smtClean="0">
                <a:solidFill>
                  <a:srgbClr val="FF0000"/>
                </a:solidFill>
              </a:rPr>
              <a:t>Tastes</a:t>
            </a:r>
            <a:r>
              <a:rPr lang="en-US" sz="1860" b="1" dirty="0" smtClean="0"/>
              <a:t> - </a:t>
            </a:r>
            <a:r>
              <a:rPr lang="en-US" sz="1860" dirty="0" smtClean="0"/>
              <a:t>For </a:t>
            </a:r>
            <a:r>
              <a:rPr lang="en-US" sz="1860" dirty="0"/>
              <a:t>some products, personal tastes will be an important influence on sales. If the new chocolate bar really is as interesting as it sounds, it may appeal to many people. They will buy it if they like it better than the competing alternatives. Fashions are also very relevant, though perhaps not with chocolate. Advertising can affect demand - in fact, increasing demand for the product is its main objective. It works by changing tastes and encouraging fashions. This may affect the demand for competing products as well as the advertised product.</a:t>
            </a:r>
          </a:p>
          <a:p>
            <a:pPr marL="631825" indent="-284163">
              <a:buClr>
                <a:schemeClr val="accent6">
                  <a:lumMod val="50000"/>
                </a:schemeClr>
              </a:buClr>
              <a:buFont typeface="Arial" panose="020B0604020202020204" pitchFamily="34" charset="0"/>
              <a:buChar char="•"/>
            </a:pPr>
            <a:r>
              <a:rPr lang="en-US" sz="1860" b="1" dirty="0">
                <a:solidFill>
                  <a:srgbClr val="FF0000"/>
                </a:solidFill>
              </a:rPr>
              <a:t>Incomes</a:t>
            </a:r>
            <a:r>
              <a:rPr lang="en-US" sz="1860" dirty="0"/>
              <a:t> can also be very important. If many people have lost their jobs lately, and others are worried that they might too, many people will try to spend less. They may concentrate on needs rather than wants and chocolate bars may be affected. Rising incomes often help to increase demand for high- priced items such as cars and exotic holidays.</a:t>
            </a:r>
          </a:p>
        </p:txBody>
      </p:sp>
      <p:sp>
        <p:nvSpPr>
          <p:cNvPr id="6" name="Title 1"/>
          <p:cNvSpPr>
            <a:spLocks noGrp="1"/>
          </p:cNvSpPr>
          <p:nvPr>
            <p:ph type="title"/>
          </p:nvPr>
        </p:nvSpPr>
        <p:spPr>
          <a:xfrm>
            <a:off x="35496" y="72008"/>
            <a:ext cx="7704856" cy="548680"/>
          </a:xfrm>
        </p:spPr>
        <p:txBody>
          <a:bodyPr>
            <a:noAutofit/>
          </a:bodyPr>
          <a:lstStyle/>
          <a:p>
            <a:r>
              <a:rPr lang="en-GB" sz="4000" b="1" dirty="0" smtClean="0"/>
              <a:t>5.1 – Consumer Wants – Non-Price</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26</a:t>
            </a:r>
            <a:endParaRPr lang="en-GB" sz="1300" b="1" dirty="0">
              <a:latin typeface="Arial" panose="020B0604020202020204" pitchFamily="34" charset="0"/>
              <a:cs typeface="Arial" panose="020B0604020202020204" pitchFamily="34" charset="0"/>
            </a:endParaRPr>
          </a:p>
        </p:txBody>
      </p:sp>
      <p:pic>
        <p:nvPicPr>
          <p:cNvPr id="27650" name="Picture 2" descr="Image result for cadburys fr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380312" y="1124744"/>
            <a:ext cx="1440160" cy="829923"/>
          </a:xfrm>
          <a:prstGeom prst="rect">
            <a:avLst/>
          </a:prstGeom>
          <a:noFill/>
          <a:extLst>
            <a:ext uri="{909E8E84-426E-40DD-AFC4-6F175D3DCCD1}">
              <a14:hiddenFill xmlns:a14="http://schemas.microsoft.com/office/drawing/2010/main">
                <a:solidFill>
                  <a:srgbClr val="FFFFFF"/>
                </a:solidFill>
              </a14:hiddenFill>
            </a:ext>
          </a:extLst>
        </p:spPr>
      </p:pic>
      <p:pic>
        <p:nvPicPr>
          <p:cNvPr id="27652" name="Picture 4" descr="Image result for cadburys fr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380312" y="2162646"/>
            <a:ext cx="1442658" cy="618282"/>
          </a:xfrm>
          <a:prstGeom prst="rect">
            <a:avLst/>
          </a:prstGeom>
          <a:noFill/>
          <a:extLst>
            <a:ext uri="{909E8E84-426E-40DD-AFC4-6F175D3DCCD1}">
              <a14:hiddenFill xmlns:a14="http://schemas.microsoft.com/office/drawing/2010/main">
                <a:solidFill>
                  <a:srgbClr val="FFFFFF"/>
                </a:solidFill>
              </a14:hiddenFill>
            </a:ext>
          </a:extLst>
        </p:spPr>
      </p:pic>
      <p:pic>
        <p:nvPicPr>
          <p:cNvPr id="27654" name="Picture 6" descr="Image result for cadburys flak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80312" y="3059550"/>
            <a:ext cx="1440160" cy="513466"/>
          </a:xfrm>
          <a:prstGeom prst="rect">
            <a:avLst/>
          </a:prstGeom>
          <a:noFill/>
          <a:extLst>
            <a:ext uri="{909E8E84-426E-40DD-AFC4-6F175D3DCCD1}">
              <a14:hiddenFill xmlns:a14="http://schemas.microsoft.com/office/drawing/2010/main">
                <a:solidFill>
                  <a:srgbClr val="FFFFFF"/>
                </a:solidFill>
              </a14:hiddenFill>
            </a:ext>
          </a:extLst>
        </p:spPr>
      </p:pic>
      <p:pic>
        <p:nvPicPr>
          <p:cNvPr id="27656" name="Picture 8" descr="Image result for tobleron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380312" y="3755625"/>
            <a:ext cx="1440878" cy="825503"/>
          </a:xfrm>
          <a:prstGeom prst="rect">
            <a:avLst/>
          </a:prstGeom>
          <a:noFill/>
          <a:extLst>
            <a:ext uri="{909E8E84-426E-40DD-AFC4-6F175D3DCCD1}">
              <a14:hiddenFill xmlns:a14="http://schemas.microsoft.com/office/drawing/2010/main">
                <a:solidFill>
                  <a:srgbClr val="FFFFFF"/>
                </a:solidFill>
              </a14:hiddenFill>
            </a:ext>
          </a:extLst>
        </p:spPr>
      </p:pic>
      <p:pic>
        <p:nvPicPr>
          <p:cNvPr id="27658" name="Picture 10" descr="Image result for cadburys button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80312" y="4692352"/>
            <a:ext cx="1438275"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0716434"/>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6984339" cy="5509200"/>
          </a:xfrm>
          <a:prstGeom prst="rect">
            <a:avLst/>
          </a:prstGeom>
        </p:spPr>
        <p:txBody>
          <a:bodyPr wrap="square">
            <a:spAutoFit/>
          </a:bodyPr>
          <a:lstStyle/>
          <a:p>
            <a:pPr marL="284163" indent="-284163">
              <a:buClr>
                <a:schemeClr val="accent6">
                  <a:lumMod val="50000"/>
                </a:schemeClr>
              </a:buClr>
              <a:buFont typeface="Arial" panose="020B0604020202020204" pitchFamily="34" charset="0"/>
              <a:buChar char="•"/>
            </a:pPr>
            <a:r>
              <a:rPr lang="en-US" sz="2200" b="1" dirty="0" smtClean="0">
                <a:solidFill>
                  <a:srgbClr val="FF0000"/>
                </a:solidFill>
              </a:rPr>
              <a:t>Substitutes</a:t>
            </a:r>
            <a:r>
              <a:rPr lang="en-US" sz="2200" dirty="0" smtClean="0"/>
              <a:t> - Prices </a:t>
            </a:r>
            <a:r>
              <a:rPr lang="en-US" sz="2200" dirty="0"/>
              <a:t>of other goods can have a significant effect. The key factor here is the availability of substitutes. If the price of one product rises, consumers will be likely to switch to a similar competing product for which the price has stayed the same. An increase in petrol prices could lead to more people travelling by train; smaller quantities of petrol would be demanded and the demand for train tickets would increase. </a:t>
            </a:r>
          </a:p>
          <a:p>
            <a:pPr marL="284163" indent="-284163">
              <a:buClr>
                <a:schemeClr val="accent6">
                  <a:lumMod val="50000"/>
                </a:schemeClr>
              </a:buClr>
              <a:buFont typeface="Arial" panose="020B0604020202020204" pitchFamily="34" charset="0"/>
              <a:buChar char="•"/>
            </a:pPr>
            <a:r>
              <a:rPr lang="en-US" sz="2200" b="1" dirty="0" smtClean="0">
                <a:solidFill>
                  <a:srgbClr val="FF0000"/>
                </a:solidFill>
              </a:rPr>
              <a:t>Complements </a:t>
            </a:r>
            <a:r>
              <a:rPr lang="en-US" sz="2200" dirty="0" smtClean="0"/>
              <a:t>- Less </a:t>
            </a:r>
            <a:r>
              <a:rPr lang="en-US" sz="2200" dirty="0"/>
              <a:t>often, prices of complements may have an impact. Parking is sometimes a complement for cars and petrol. The price of parking space in many attractive places has increased lately. This leads to less petrol being bought as some people will go by train or bus or use the park and ride facility. </a:t>
            </a:r>
          </a:p>
        </p:txBody>
      </p:sp>
      <p:sp>
        <p:nvSpPr>
          <p:cNvPr id="6" name="Title 1"/>
          <p:cNvSpPr>
            <a:spLocks noGrp="1"/>
          </p:cNvSpPr>
          <p:nvPr>
            <p:ph type="title"/>
          </p:nvPr>
        </p:nvSpPr>
        <p:spPr>
          <a:xfrm>
            <a:off x="35496" y="72008"/>
            <a:ext cx="7704856" cy="548680"/>
          </a:xfrm>
        </p:spPr>
        <p:txBody>
          <a:bodyPr>
            <a:noAutofit/>
          </a:bodyPr>
          <a:lstStyle/>
          <a:p>
            <a:r>
              <a:rPr lang="en-GB" sz="4000" b="1" dirty="0" smtClean="0"/>
              <a:t>5.1 – Consumer Wants – Non-Price</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26</a:t>
            </a:r>
            <a:endParaRPr lang="en-GB" sz="1300" b="1" dirty="0">
              <a:latin typeface="Arial" panose="020B0604020202020204" pitchFamily="34" charset="0"/>
              <a:cs typeface="Arial" panose="020B0604020202020204" pitchFamily="34" charset="0"/>
            </a:endParaRPr>
          </a:p>
        </p:txBody>
      </p:sp>
      <p:pic>
        <p:nvPicPr>
          <p:cNvPr id="29698" name="Picture 2" descr="Image result for train ticket price ris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5858" y="1124744"/>
            <a:ext cx="1656622" cy="1022999"/>
          </a:xfrm>
          <a:prstGeom prst="rect">
            <a:avLst/>
          </a:prstGeom>
          <a:noFill/>
          <a:extLst>
            <a:ext uri="{909E8E84-426E-40DD-AFC4-6F175D3DCCD1}">
              <a14:hiddenFill xmlns:a14="http://schemas.microsoft.com/office/drawing/2010/main">
                <a:solidFill>
                  <a:srgbClr val="FFFFFF"/>
                </a:solidFill>
              </a14:hiddenFill>
            </a:ext>
          </a:extLst>
        </p:spPr>
      </p:pic>
      <p:pic>
        <p:nvPicPr>
          <p:cNvPr id="29700" name="Picture 4" descr="Image result for car parking pric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
          <a:stretch/>
        </p:blipFill>
        <p:spPr bwMode="auto">
          <a:xfrm>
            <a:off x="7235858" y="2204864"/>
            <a:ext cx="1656622" cy="1728192"/>
          </a:xfrm>
          <a:prstGeom prst="rect">
            <a:avLst/>
          </a:prstGeom>
          <a:noFill/>
          <a:extLst>
            <a:ext uri="{909E8E84-426E-40DD-AFC4-6F175D3DCCD1}">
              <a14:hiddenFill xmlns:a14="http://schemas.microsoft.com/office/drawing/2010/main">
                <a:solidFill>
                  <a:srgbClr val="FFFFFF"/>
                </a:solidFill>
              </a14:hiddenFill>
            </a:ext>
          </a:extLst>
        </p:spPr>
      </p:pic>
      <p:pic>
        <p:nvPicPr>
          <p:cNvPr id="29702" name="Picture 6" descr="Image result for petrol price country comparis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5858" y="5445224"/>
            <a:ext cx="1656622" cy="1152128"/>
          </a:xfrm>
          <a:prstGeom prst="rect">
            <a:avLst/>
          </a:prstGeom>
          <a:noFill/>
          <a:extLst>
            <a:ext uri="{909E8E84-426E-40DD-AFC4-6F175D3DCCD1}">
              <a14:hiddenFill xmlns:a14="http://schemas.microsoft.com/office/drawing/2010/main">
                <a:solidFill>
                  <a:srgbClr val="FFFFFF"/>
                </a:solidFill>
              </a14:hiddenFill>
            </a:ext>
          </a:extLst>
        </p:spPr>
      </p:pic>
      <p:pic>
        <p:nvPicPr>
          <p:cNvPr id="29704" name="Picture 8" descr="Image resul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5858" y="4077072"/>
            <a:ext cx="1632586" cy="122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7954685"/>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120680" cy="5632311"/>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2400" dirty="0" smtClean="0"/>
              <a:t>So far we have assumed that falling incomes means a fall in demand and therefor in sales. This is normal and the products concerned are sometimes called </a:t>
            </a:r>
            <a:r>
              <a:rPr lang="en-US" sz="2400" b="1" dirty="0" smtClean="0">
                <a:solidFill>
                  <a:srgbClr val="FF0000"/>
                </a:solidFill>
              </a:rPr>
              <a:t>normal goods</a:t>
            </a:r>
            <a:r>
              <a:rPr lang="en-US" sz="2400" b="1" dirty="0" smtClean="0"/>
              <a:t>.</a:t>
            </a:r>
            <a:r>
              <a:rPr lang="en-US" sz="2400" dirty="0" smtClean="0"/>
              <a:t> But there are some very obvious exceptions to this normality. </a:t>
            </a:r>
          </a:p>
          <a:p>
            <a:pPr marL="347663" indent="-347663">
              <a:buClr>
                <a:schemeClr val="accent6">
                  <a:lumMod val="50000"/>
                </a:schemeClr>
              </a:buClr>
              <a:buFont typeface="Wingdings 3" panose="05040102010807070707" pitchFamily="18" charset="2"/>
              <a:buChar char=""/>
            </a:pPr>
            <a:r>
              <a:rPr lang="en-US" sz="2400" dirty="0" smtClean="0"/>
              <a:t>Sometimes when incomes are falling, people switch from a dearer to a cheaper product and the latter sells far better than before. The cheaper product is called an </a:t>
            </a:r>
            <a:r>
              <a:rPr lang="en-US" sz="2400" b="1" dirty="0" smtClean="0">
                <a:solidFill>
                  <a:srgbClr val="FF0000"/>
                </a:solidFill>
              </a:rPr>
              <a:t>inferior good</a:t>
            </a:r>
            <a:r>
              <a:rPr lang="en-US" sz="2400" dirty="0" smtClean="0">
                <a:solidFill>
                  <a:srgbClr val="FF0000"/>
                </a:solidFill>
              </a:rPr>
              <a:t> </a:t>
            </a:r>
            <a:r>
              <a:rPr lang="en-US" sz="2400" dirty="0" smtClean="0"/>
              <a:t>meaning that it sells well when incomes are causing people to rethink their buying habits and going for something cheaper.</a:t>
            </a:r>
            <a:endParaRPr lang="en-US" sz="2400" dirty="0"/>
          </a:p>
        </p:txBody>
      </p:sp>
      <p:sp>
        <p:nvSpPr>
          <p:cNvPr id="6" name="Title 1"/>
          <p:cNvSpPr>
            <a:spLocks noGrp="1"/>
          </p:cNvSpPr>
          <p:nvPr>
            <p:ph type="title"/>
          </p:nvPr>
        </p:nvSpPr>
        <p:spPr>
          <a:xfrm>
            <a:off x="35496" y="72008"/>
            <a:ext cx="7704856" cy="548680"/>
          </a:xfrm>
        </p:spPr>
        <p:txBody>
          <a:bodyPr>
            <a:noAutofit/>
          </a:bodyPr>
          <a:lstStyle/>
          <a:p>
            <a:r>
              <a:rPr lang="en-GB" sz="2800" b="1" dirty="0" smtClean="0"/>
              <a:t>5.2 – Consumer Wants – Differing Circumstances</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26</a:t>
            </a:r>
            <a:endParaRPr lang="en-GB" sz="1300" b="1" dirty="0">
              <a:latin typeface="Arial" panose="020B0604020202020204" pitchFamily="34" charset="0"/>
              <a:cs typeface="Arial" panose="020B0604020202020204" pitchFamily="34" charset="0"/>
            </a:endParaRPr>
          </a:p>
        </p:txBody>
      </p:sp>
      <p:pic>
        <p:nvPicPr>
          <p:cNvPr id="30722" name="Picture 2" descr="Image result for normal goods vs inferior goods exampl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444208" y="1124744"/>
            <a:ext cx="2367981" cy="1727985"/>
          </a:xfrm>
          <a:prstGeom prst="rect">
            <a:avLst/>
          </a:prstGeom>
          <a:noFill/>
          <a:extLst>
            <a:ext uri="{909E8E84-426E-40DD-AFC4-6F175D3DCCD1}">
              <a14:hiddenFill xmlns:a14="http://schemas.microsoft.com/office/drawing/2010/main">
                <a:solidFill>
                  <a:srgbClr val="FFFFFF"/>
                </a:solidFill>
              </a14:hiddenFill>
            </a:ext>
          </a:extLst>
        </p:spPr>
      </p:pic>
      <p:pic>
        <p:nvPicPr>
          <p:cNvPr id="30724" name="Picture 4" descr="Image result for normal good vs inferior good example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444208" y="2999328"/>
            <a:ext cx="2367981" cy="1725816"/>
          </a:xfrm>
          <a:prstGeom prst="rect">
            <a:avLst/>
          </a:prstGeom>
          <a:noFill/>
          <a:extLst>
            <a:ext uri="{909E8E84-426E-40DD-AFC4-6F175D3DCCD1}">
              <a14:hiddenFill xmlns:a14="http://schemas.microsoft.com/office/drawing/2010/main">
                <a:solidFill>
                  <a:srgbClr val="FFFFFF"/>
                </a:solidFill>
              </a14:hiddenFill>
            </a:ext>
          </a:extLst>
        </p:spPr>
      </p:pic>
      <p:pic>
        <p:nvPicPr>
          <p:cNvPr id="3" name="5 - Normal and inferior good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444208" y="4871743"/>
            <a:ext cx="2367981" cy="1331989"/>
          </a:xfrm>
          <a:prstGeom prst="rect">
            <a:avLst/>
          </a:prstGeom>
        </p:spPr>
      </p:pic>
      <p:sp>
        <p:nvSpPr>
          <p:cNvPr id="4" name="TextBox 3">
            <a:hlinkClick r:id="rId8" action="ppaction://hlinkfile"/>
          </p:cNvPr>
          <p:cNvSpPr txBox="1"/>
          <p:nvPr/>
        </p:nvSpPr>
        <p:spPr>
          <a:xfrm>
            <a:off x="6876256" y="6300028"/>
            <a:ext cx="1569660" cy="369332"/>
          </a:xfrm>
          <a:prstGeom prst="rect">
            <a:avLst/>
          </a:prstGeom>
          <a:solidFill>
            <a:srgbClr val="FFC000"/>
          </a:solidFill>
          <a:ln w="57150">
            <a:solidFill>
              <a:srgbClr val="002060"/>
            </a:solidFill>
          </a:ln>
        </p:spPr>
        <p:txBody>
          <a:bodyPr wrap="none" rtlCol="0">
            <a:spAutoFit/>
          </a:bodyPr>
          <a:lstStyle/>
          <a:p>
            <a:r>
              <a:rPr lang="en-GB" dirty="0" smtClean="0"/>
              <a:t>Or Click Here</a:t>
            </a:r>
            <a:endParaRPr lang="en-GB" dirty="0"/>
          </a:p>
        </p:txBody>
      </p:sp>
    </p:spTree>
    <p:extLst>
      <p:ext uri="{BB962C8B-B14F-4D97-AF65-F5344CB8AC3E}">
        <p14:creationId xmlns:p14="http://schemas.microsoft.com/office/powerpoint/2010/main" val="407779141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480720" cy="2020553"/>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1790" dirty="0"/>
              <a:t>The number of visitors to Brighton rose during the period 2008-10, even though incomes were falling for many people. The trains from London were packed on Saturday mornings. Many people were having days out because they were afraid of losing their jobs and did not want to take expensive holidays. </a:t>
            </a:r>
            <a:endParaRPr lang="en-US" sz="1790" dirty="0" smtClean="0"/>
          </a:p>
          <a:p>
            <a:pPr marL="347663" indent="-347663">
              <a:buClr>
                <a:schemeClr val="accent6">
                  <a:lumMod val="50000"/>
                </a:schemeClr>
              </a:buClr>
              <a:buFont typeface="Wingdings 3" panose="05040102010807070707" pitchFamily="18" charset="2"/>
              <a:buChar char=""/>
            </a:pPr>
            <a:r>
              <a:rPr lang="en-US" sz="1790" dirty="0" smtClean="0"/>
              <a:t>Domino's </a:t>
            </a:r>
            <a:r>
              <a:rPr lang="en-US" sz="1790" dirty="0"/>
              <a:t>Pizza did well at that time too</a:t>
            </a:r>
            <a:r>
              <a:rPr lang="en-US" sz="1790" dirty="0" smtClean="0"/>
              <a:t>.</a:t>
            </a:r>
            <a:endParaRPr lang="en-US" sz="1790" dirty="0"/>
          </a:p>
        </p:txBody>
      </p:sp>
      <p:sp>
        <p:nvSpPr>
          <p:cNvPr id="6" name="Title 1"/>
          <p:cNvSpPr>
            <a:spLocks noGrp="1"/>
          </p:cNvSpPr>
          <p:nvPr>
            <p:ph type="title"/>
          </p:nvPr>
        </p:nvSpPr>
        <p:spPr>
          <a:xfrm>
            <a:off x="35496" y="72008"/>
            <a:ext cx="7704856" cy="548680"/>
          </a:xfrm>
        </p:spPr>
        <p:txBody>
          <a:bodyPr>
            <a:noAutofit/>
          </a:bodyPr>
          <a:lstStyle/>
          <a:p>
            <a:r>
              <a:rPr lang="en-GB" sz="2800" b="1" dirty="0" smtClean="0"/>
              <a:t>5.2 – Consumer Wants – Differing Circumstances</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27</a:t>
            </a:r>
            <a:endParaRPr lang="en-GB" sz="1300" b="1" dirty="0">
              <a:latin typeface="Arial" panose="020B0604020202020204" pitchFamily="34" charset="0"/>
              <a:cs typeface="Arial" panose="020B0604020202020204" pitchFamily="34" charset="0"/>
            </a:endParaRPr>
          </a:p>
        </p:txBody>
      </p:sp>
      <p:sp>
        <p:nvSpPr>
          <p:cNvPr id="3" name="Rectangle 2"/>
          <p:cNvSpPr/>
          <p:nvPr/>
        </p:nvSpPr>
        <p:spPr>
          <a:xfrm>
            <a:off x="323528" y="3212976"/>
            <a:ext cx="6408712" cy="3360920"/>
          </a:xfrm>
          <a:prstGeom prst="rect">
            <a:avLst/>
          </a:prstGeom>
          <a:solidFill>
            <a:schemeClr val="accent6">
              <a:lumMod val="40000"/>
              <a:lumOff val="60000"/>
            </a:schemeClr>
          </a:solidFill>
          <a:ln w="57150">
            <a:solidFill>
              <a:srgbClr val="002060"/>
            </a:solidFill>
          </a:ln>
        </p:spPr>
        <p:txBody>
          <a:bodyPr wrap="square">
            <a:spAutoFit/>
          </a:bodyPr>
          <a:lstStyle/>
          <a:p>
            <a:pPr marL="347663" indent="-347663">
              <a:buClr>
                <a:schemeClr val="accent6">
                  <a:lumMod val="50000"/>
                </a:schemeClr>
              </a:buClr>
              <a:buFont typeface="Wingdings 3" panose="05040102010807070707" pitchFamily="18" charset="2"/>
              <a:buChar char=""/>
            </a:pPr>
            <a:r>
              <a:rPr lang="en-US" sz="1770" b="1" dirty="0">
                <a:solidFill>
                  <a:srgbClr val="FF0000"/>
                </a:solidFill>
              </a:rPr>
              <a:t>Substitutes</a:t>
            </a:r>
            <a:r>
              <a:rPr lang="en-US" sz="1770" dirty="0">
                <a:solidFill>
                  <a:srgbClr val="FF0000"/>
                </a:solidFill>
              </a:rPr>
              <a:t> </a:t>
            </a:r>
            <a:r>
              <a:rPr lang="en-US" sz="1770" dirty="0"/>
              <a:t>are products that can be used to replace each other. So if the price of one rises, the demand for the other will rise. The vast majority of products have substitutes and competition between them is often an important element in the level of demand for any one of them.</a:t>
            </a:r>
          </a:p>
          <a:p>
            <a:pPr marL="347663" indent="-347663">
              <a:buClr>
                <a:schemeClr val="accent6">
                  <a:lumMod val="50000"/>
                </a:schemeClr>
              </a:buClr>
              <a:buFont typeface="Wingdings 3" panose="05040102010807070707" pitchFamily="18" charset="2"/>
              <a:buChar char=""/>
            </a:pPr>
            <a:r>
              <a:rPr lang="en-US" sz="1770" b="1" dirty="0">
                <a:solidFill>
                  <a:srgbClr val="FF0000"/>
                </a:solidFill>
              </a:rPr>
              <a:t>Complements</a:t>
            </a:r>
            <a:r>
              <a:rPr lang="en-US" sz="1770" dirty="0">
                <a:solidFill>
                  <a:srgbClr val="FF0000"/>
                </a:solidFill>
              </a:rPr>
              <a:t> </a:t>
            </a:r>
            <a:r>
              <a:rPr lang="en-US" sz="1770" dirty="0"/>
              <a:t>are used together, so if the price of one rises, the demand for the other will fall. In practice the changes may be quite small but we can always show the direction of the change.</a:t>
            </a:r>
          </a:p>
          <a:p>
            <a:pPr marL="347663" indent="-347663">
              <a:buClr>
                <a:schemeClr val="accent6">
                  <a:lumMod val="50000"/>
                </a:schemeClr>
              </a:buClr>
              <a:buFont typeface="Wingdings 3" panose="05040102010807070707" pitchFamily="18" charset="2"/>
              <a:buChar char=""/>
            </a:pPr>
            <a:r>
              <a:rPr lang="en-US" sz="1770" b="1" dirty="0">
                <a:solidFill>
                  <a:srgbClr val="FF0000"/>
                </a:solidFill>
              </a:rPr>
              <a:t>Inferior goods </a:t>
            </a:r>
            <a:r>
              <a:rPr lang="en-US" sz="1770" dirty="0"/>
              <a:t>are those which people buy more of when their incomes fall. Products that are not inferior are called </a:t>
            </a:r>
            <a:r>
              <a:rPr lang="en-US" sz="1770" b="1" dirty="0">
                <a:solidFill>
                  <a:srgbClr val="FF0000"/>
                </a:solidFill>
              </a:rPr>
              <a:t>normal goods.</a:t>
            </a:r>
          </a:p>
        </p:txBody>
      </p:sp>
      <p:pic>
        <p:nvPicPr>
          <p:cNvPr id="31746" name="Picture 2" descr="Image result for bright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8" y="1119331"/>
            <a:ext cx="2030780" cy="1354515"/>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4" descr="Image result for bright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1750" name="Picture 6" descr="Image result for bright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4248" y="3789040"/>
            <a:ext cx="2030780" cy="1349280"/>
          </a:xfrm>
          <a:prstGeom prst="rect">
            <a:avLst/>
          </a:prstGeom>
          <a:noFill/>
          <a:extLst>
            <a:ext uri="{909E8E84-426E-40DD-AFC4-6F175D3DCCD1}">
              <a14:hiddenFill xmlns:a14="http://schemas.microsoft.com/office/drawing/2010/main">
                <a:solidFill>
                  <a:srgbClr val="FFFFFF"/>
                </a:solidFill>
              </a14:hiddenFill>
            </a:ext>
          </a:extLst>
        </p:spPr>
      </p:pic>
      <p:pic>
        <p:nvPicPr>
          <p:cNvPr id="31752" name="Picture 8" descr="Image result for brighton towe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4248" y="2564904"/>
            <a:ext cx="2030780" cy="1142314"/>
          </a:xfrm>
          <a:prstGeom prst="rect">
            <a:avLst/>
          </a:prstGeom>
          <a:noFill/>
          <a:extLst>
            <a:ext uri="{909E8E84-426E-40DD-AFC4-6F175D3DCCD1}">
              <a14:hiddenFill xmlns:a14="http://schemas.microsoft.com/office/drawing/2010/main">
                <a:solidFill>
                  <a:srgbClr val="FFFFFF"/>
                </a:solidFill>
              </a14:hiddenFill>
            </a:ext>
          </a:extLst>
        </p:spPr>
      </p:pic>
      <p:pic>
        <p:nvPicPr>
          <p:cNvPr id="31754" name="Picture 10" descr="Image result for dominos pizz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04248" y="5301208"/>
            <a:ext cx="2030780" cy="1353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0028837"/>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2800" b="1" dirty="0" smtClean="0"/>
              <a:t>5.2 – Consumer Wants – Differing Circumstances</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27</a:t>
            </a:r>
            <a:endParaRPr lang="en-GB" sz="1300" b="1" dirty="0">
              <a:latin typeface="Arial" panose="020B0604020202020204" pitchFamily="34" charset="0"/>
              <a:cs typeface="Arial" panose="020B0604020202020204" pitchFamily="34" charset="0"/>
            </a:endParaRPr>
          </a:p>
        </p:txBody>
      </p:sp>
      <p:sp>
        <p:nvSpPr>
          <p:cNvPr id="4" name="AutoShape 4" descr="Image result for bright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2770" name="Picture 2" descr="Image result for factors affecting demand"/>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377229" y="3284984"/>
            <a:ext cx="6291115" cy="334633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 4"/>
          <p:cNvGraphicFramePr>
            <a:graphicFrameLocks noGrp="1"/>
          </p:cNvGraphicFramePr>
          <p:nvPr>
            <p:extLst>
              <p:ext uri="{D42A27DB-BD31-4B8C-83A1-F6EECF244321}">
                <p14:modId xmlns:p14="http://schemas.microsoft.com/office/powerpoint/2010/main" val="442341421"/>
              </p:ext>
            </p:extLst>
          </p:nvPr>
        </p:nvGraphicFramePr>
        <p:xfrm>
          <a:off x="307973" y="1103144"/>
          <a:ext cx="8512498" cy="2133600"/>
        </p:xfrm>
        <a:graphic>
          <a:graphicData uri="http://schemas.openxmlformats.org/drawingml/2006/table">
            <a:tbl>
              <a:tblPr firstRow="1" bandRow="1">
                <a:tableStyleId>{5C22544A-7EE6-4342-B048-85BDC9FD1C3A}</a:tableStyleId>
              </a:tblPr>
              <a:tblGrid>
                <a:gridCol w="1887763"/>
                <a:gridCol w="6624735"/>
              </a:tblGrid>
              <a:tr h="370840">
                <a:tc>
                  <a:txBody>
                    <a:bodyPr/>
                    <a:lstStyle/>
                    <a:p>
                      <a:r>
                        <a:rPr lang="en-GB" sz="1600" dirty="0" smtClean="0">
                          <a:latin typeface="Arial" panose="020B0604020202020204" pitchFamily="34" charset="0"/>
                          <a:cs typeface="Arial" panose="020B0604020202020204" pitchFamily="34" charset="0"/>
                        </a:rPr>
                        <a:t>Factors affecting</a:t>
                      </a:r>
                      <a:r>
                        <a:rPr lang="en-GB" sz="1600" baseline="0" dirty="0" smtClean="0">
                          <a:latin typeface="Arial" panose="020B0604020202020204" pitchFamily="34" charset="0"/>
                          <a:cs typeface="Arial" panose="020B0604020202020204" pitchFamily="34" charset="0"/>
                        </a:rPr>
                        <a:t> demand: Prices</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When prices fall, people generally buy more of the product.</a:t>
                      </a:r>
                    </a:p>
                    <a:p>
                      <a:r>
                        <a:rPr lang="en-GB" sz="1600" dirty="0" smtClean="0">
                          <a:latin typeface="Arial" panose="020B0604020202020204" pitchFamily="34" charset="0"/>
                          <a:cs typeface="Arial" panose="020B0604020202020204" pitchFamily="34" charset="0"/>
                        </a:rPr>
                        <a:t>Changes</a:t>
                      </a:r>
                      <a:r>
                        <a:rPr lang="en-GB" sz="1600" baseline="0" dirty="0" smtClean="0">
                          <a:latin typeface="Arial" panose="020B0604020202020204" pitchFamily="34" charset="0"/>
                          <a:cs typeface="Arial" panose="020B0604020202020204" pitchFamily="34" charset="0"/>
                        </a:rPr>
                        <a:t> in tax, e.g., on petrol, or a change in VAT, may affect prices</a:t>
                      </a:r>
                      <a:endParaRPr lang="en-GB" sz="1600" dirty="0">
                        <a:latin typeface="Arial" panose="020B0604020202020204" pitchFamily="34" charset="0"/>
                        <a:cs typeface="Arial" panose="020B0604020202020204" pitchFamily="34" charset="0"/>
                      </a:endParaRPr>
                    </a:p>
                  </a:txBody>
                  <a:tcPr/>
                </a:tc>
              </a:tr>
              <a:tr h="370840">
                <a:tc>
                  <a:txBody>
                    <a:bodyPr/>
                    <a:lstStyle/>
                    <a:p>
                      <a:r>
                        <a:rPr lang="en-GB" sz="1600" dirty="0" smtClean="0">
                          <a:latin typeface="Arial" panose="020B0604020202020204" pitchFamily="34" charset="0"/>
                          <a:cs typeface="Arial" panose="020B0604020202020204" pitchFamily="34" charset="0"/>
                        </a:rPr>
                        <a:t>Other important factors</a:t>
                      </a:r>
                      <a:endParaRPr lang="en-GB" sz="1600" dirty="0">
                        <a:latin typeface="Arial" panose="020B0604020202020204" pitchFamily="34" charset="0"/>
                        <a:cs typeface="Arial" panose="020B0604020202020204" pitchFamily="34" charset="0"/>
                      </a:endParaRPr>
                    </a:p>
                  </a:txBody>
                  <a:tcPr/>
                </a:tc>
                <a:tc>
                  <a:txBody>
                    <a:bodyPr/>
                    <a:lstStyle/>
                    <a:p>
                      <a:r>
                        <a:rPr lang="en-GB" sz="1600" i="1" dirty="0" smtClean="0">
                          <a:latin typeface="Arial" panose="020B0604020202020204" pitchFamily="34" charset="0"/>
                          <a:cs typeface="Arial" panose="020B0604020202020204" pitchFamily="34" charset="0"/>
                        </a:rPr>
                        <a:t>Income</a:t>
                      </a:r>
                    </a:p>
                    <a:p>
                      <a:r>
                        <a:rPr lang="en-GB" sz="1600" i="0" dirty="0" smtClean="0">
                          <a:latin typeface="Arial" panose="020B0604020202020204" pitchFamily="34" charset="0"/>
                          <a:cs typeface="Arial" panose="020B0604020202020204" pitchFamily="34" charset="0"/>
                        </a:rPr>
                        <a:t>Price and availability of </a:t>
                      </a:r>
                      <a:r>
                        <a:rPr lang="en-GB" sz="1600" i="1" dirty="0" smtClean="0">
                          <a:latin typeface="Arial" panose="020B0604020202020204" pitchFamily="34" charset="0"/>
                          <a:cs typeface="Arial" panose="020B0604020202020204" pitchFamily="34" charset="0"/>
                        </a:rPr>
                        <a:t>substitutes</a:t>
                      </a:r>
                    </a:p>
                    <a:p>
                      <a:r>
                        <a:rPr lang="en-GB" sz="1600" i="0" dirty="0" smtClean="0">
                          <a:latin typeface="Arial" panose="020B0604020202020204" pitchFamily="34" charset="0"/>
                          <a:cs typeface="Arial" panose="020B0604020202020204" pitchFamily="34" charset="0"/>
                        </a:rPr>
                        <a:t>Price and availability of </a:t>
                      </a:r>
                      <a:r>
                        <a:rPr lang="en-GB" sz="1600" i="1" dirty="0" smtClean="0">
                          <a:latin typeface="Arial" panose="020B0604020202020204" pitchFamily="34" charset="0"/>
                          <a:cs typeface="Arial" panose="020B0604020202020204" pitchFamily="34" charset="0"/>
                        </a:rPr>
                        <a:t>complements</a:t>
                      </a:r>
                    </a:p>
                    <a:p>
                      <a:r>
                        <a:rPr lang="en-GB" sz="1600" i="1" dirty="0" smtClean="0">
                          <a:latin typeface="Arial" panose="020B0604020202020204" pitchFamily="34" charset="0"/>
                          <a:cs typeface="Arial" panose="020B0604020202020204" pitchFamily="34" charset="0"/>
                        </a:rPr>
                        <a:t>Tastes and fashions – </a:t>
                      </a:r>
                      <a:r>
                        <a:rPr lang="en-GB" sz="1600" i="0" dirty="0" smtClean="0">
                          <a:latin typeface="Arial" panose="020B0604020202020204" pitchFamily="34" charset="0"/>
                          <a:cs typeface="Arial" panose="020B0604020202020204" pitchFamily="34" charset="0"/>
                        </a:rPr>
                        <a:t>which may be affected by </a:t>
                      </a:r>
                      <a:r>
                        <a:rPr lang="en-GB" sz="1600" i="1" dirty="0" smtClean="0">
                          <a:latin typeface="Arial" panose="020B0604020202020204" pitchFamily="34" charset="0"/>
                          <a:cs typeface="Arial" panose="020B0604020202020204" pitchFamily="34" charset="0"/>
                        </a:rPr>
                        <a:t>advertising</a:t>
                      </a:r>
                    </a:p>
                    <a:p>
                      <a:r>
                        <a:rPr lang="en-GB" sz="1600" i="1" dirty="0" smtClean="0">
                          <a:latin typeface="Arial" panose="020B0604020202020204" pitchFamily="34" charset="0"/>
                          <a:cs typeface="Arial" panose="020B0604020202020204" pitchFamily="34" charset="0"/>
                        </a:rPr>
                        <a:t>Population – </a:t>
                      </a:r>
                      <a:r>
                        <a:rPr lang="en-GB" sz="1600" i="0" dirty="0" smtClean="0">
                          <a:latin typeface="Arial" panose="020B0604020202020204" pitchFamily="34" charset="0"/>
                          <a:cs typeface="Arial" panose="020B0604020202020204" pitchFamily="34" charset="0"/>
                        </a:rPr>
                        <a:t>increases</a:t>
                      </a:r>
                      <a:r>
                        <a:rPr lang="en-GB" sz="1600" i="0" baseline="0" dirty="0" smtClean="0">
                          <a:latin typeface="Arial" panose="020B0604020202020204" pitchFamily="34" charset="0"/>
                          <a:cs typeface="Arial" panose="020B0604020202020204" pitchFamily="34" charset="0"/>
                        </a:rPr>
                        <a:t> demand if it is growing</a:t>
                      </a:r>
                      <a:endParaRPr lang="en-GB" sz="1600" i="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4257346795"/>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2800" b="1" dirty="0" smtClean="0"/>
              <a:t>5.2 – Consumer Wants – Differing Circumstances</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27</a:t>
            </a:r>
            <a:endParaRPr lang="en-GB" sz="1300" b="1" dirty="0">
              <a:latin typeface="Arial" panose="020B0604020202020204" pitchFamily="34" charset="0"/>
              <a:cs typeface="Arial" panose="020B0604020202020204" pitchFamily="34" charset="0"/>
            </a:endParaRPr>
          </a:p>
        </p:txBody>
      </p:sp>
      <p:sp>
        <p:nvSpPr>
          <p:cNvPr id="4" name="AutoShape 4" descr="Image result for bright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5" name="Table 4"/>
          <p:cNvGraphicFramePr>
            <a:graphicFrameLocks noGrp="1"/>
          </p:cNvGraphicFramePr>
          <p:nvPr>
            <p:extLst>
              <p:ext uri="{D42A27DB-BD31-4B8C-83A1-F6EECF244321}">
                <p14:modId xmlns:p14="http://schemas.microsoft.com/office/powerpoint/2010/main" val="4215795982"/>
              </p:ext>
            </p:extLst>
          </p:nvPr>
        </p:nvGraphicFramePr>
        <p:xfrm>
          <a:off x="307973" y="1103144"/>
          <a:ext cx="8512498" cy="4066272"/>
        </p:xfrm>
        <a:graphic>
          <a:graphicData uri="http://schemas.openxmlformats.org/drawingml/2006/table">
            <a:tbl>
              <a:tblPr firstRow="1" bandRow="1">
                <a:tableStyleId>{5C22544A-7EE6-4342-B048-85BDC9FD1C3A}</a:tableStyleId>
              </a:tblPr>
              <a:tblGrid>
                <a:gridCol w="3759971"/>
                <a:gridCol w="4752527"/>
              </a:tblGrid>
              <a:tr h="800998">
                <a:tc gridSpan="2">
                  <a:txBody>
                    <a:bodyPr/>
                    <a:lstStyle/>
                    <a:p>
                      <a:r>
                        <a:rPr lang="en-GB" sz="1600" dirty="0" smtClean="0">
                          <a:latin typeface="Arial" panose="020B0604020202020204" pitchFamily="34" charset="0"/>
                          <a:cs typeface="Arial" panose="020B0604020202020204" pitchFamily="34" charset="0"/>
                        </a:rPr>
                        <a:t>Show What You Know</a:t>
                      </a:r>
                    </a:p>
                    <a:p>
                      <a:r>
                        <a:rPr lang="en-US" sz="1600" b="0" dirty="0" smtClean="0">
                          <a:latin typeface="Arial" panose="020B0604020202020204" pitchFamily="34" charset="0"/>
                          <a:cs typeface="Arial" panose="020B0604020202020204" pitchFamily="34" charset="0"/>
                        </a:rPr>
                        <a:t>In each of the following situations, explain what would happen and why. (See warning below.)</a:t>
                      </a:r>
                      <a:endParaRPr lang="en-GB" sz="1600" b="0" dirty="0">
                        <a:latin typeface="Arial" panose="020B0604020202020204" pitchFamily="34" charset="0"/>
                        <a:cs typeface="Arial" panose="020B0604020202020204" pitchFamily="34" charset="0"/>
                      </a:endParaRPr>
                    </a:p>
                  </a:txBody>
                  <a:tcPr/>
                </a:tc>
                <a:tc hMerge="1">
                  <a:txBody>
                    <a:bodyPr/>
                    <a:lstStyle/>
                    <a:p>
                      <a:endParaRPr lang="en-GB" sz="1600" dirty="0">
                        <a:latin typeface="Arial" panose="020B0604020202020204" pitchFamily="34" charset="0"/>
                        <a:cs typeface="Arial" panose="020B0604020202020204" pitchFamily="34" charset="0"/>
                      </a:endParaRPr>
                    </a:p>
                  </a:txBody>
                  <a:tcPr/>
                </a:tc>
              </a:tr>
              <a:tr h="3414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Arial" panose="020B0604020202020204" pitchFamily="34" charset="0"/>
                          <a:cs typeface="Arial" panose="020B0604020202020204" pitchFamily="34" charset="0"/>
                        </a:rPr>
                        <a:t>A change occurs:</a:t>
                      </a:r>
                    </a:p>
                  </a:txBody>
                  <a:tcPr/>
                </a:tc>
                <a:tc>
                  <a:txBody>
                    <a:bodyPr/>
                    <a:lstStyle/>
                    <a:p>
                      <a:r>
                        <a:rPr lang="en-US" sz="1600" b="1" i="1" dirty="0" smtClean="0">
                          <a:latin typeface="Arial" panose="020B0604020202020204" pitchFamily="34" charset="0"/>
                          <a:cs typeface="Arial" panose="020B0604020202020204" pitchFamily="34" charset="0"/>
                        </a:rPr>
                        <a:t>What is or was the impact on:</a:t>
                      </a:r>
                    </a:p>
                  </a:txBody>
                  <a:tcPr/>
                </a:tc>
              </a:tr>
              <a:tr h="585425">
                <a:tc>
                  <a:txBody>
                    <a:bodyPr/>
                    <a:lstStyle/>
                    <a:p>
                      <a:r>
                        <a:rPr lang="en-US" sz="1600" dirty="0" smtClean="0">
                          <a:latin typeface="Arial" panose="020B0604020202020204" pitchFamily="34" charset="0"/>
                          <a:cs typeface="Arial" panose="020B0604020202020204" pitchFamily="34" charset="0"/>
                        </a:rPr>
                        <a:t>The fashion for fur-lined boots took off</a:t>
                      </a:r>
                    </a:p>
                  </a:txBody>
                  <a:tcPr/>
                </a:tc>
                <a:tc>
                  <a:txBody>
                    <a:bodyPr/>
                    <a:lstStyle/>
                    <a:p>
                      <a:r>
                        <a:rPr lang="en-US" sz="1600" i="1" dirty="0" smtClean="0">
                          <a:latin typeface="Arial" panose="020B0604020202020204" pitchFamily="34" charset="0"/>
                          <a:cs typeface="Arial" panose="020B0604020202020204" pitchFamily="34" charset="0"/>
                        </a:rPr>
                        <a:t>The price of fur-lined boots</a:t>
                      </a:r>
                    </a:p>
                    <a:p>
                      <a:r>
                        <a:rPr lang="en-US" sz="1600" i="1" dirty="0" smtClean="0">
                          <a:latin typeface="Arial" panose="020B0604020202020204" pitchFamily="34" charset="0"/>
                          <a:cs typeface="Arial" panose="020B0604020202020204" pitchFamily="34" charset="0"/>
                        </a:rPr>
                        <a:t>The quantity demanded of other kinds of footwear</a:t>
                      </a:r>
                    </a:p>
                  </a:txBody>
                  <a:tcPr/>
                </a:tc>
              </a:tr>
              <a:tr h="5636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Arial" panose="020B0604020202020204" pitchFamily="34" charset="0"/>
                          <a:cs typeface="Arial" panose="020B0604020202020204" pitchFamily="34" charset="0"/>
                        </a:rPr>
                        <a:t>Increasing numbers of people take skiing holidays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1" dirty="0" smtClean="0">
                          <a:latin typeface="Arial" panose="020B0604020202020204" pitchFamily="34" charset="0"/>
                          <a:cs typeface="Arial" panose="020B0604020202020204" pitchFamily="34" charset="0"/>
                        </a:rPr>
                        <a:t>The demand for ski clothes and equipment</a:t>
                      </a:r>
                    </a:p>
                  </a:txBody>
                  <a:tcPr/>
                </a:tc>
              </a:tr>
              <a:tr h="5636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Arial" panose="020B0604020202020204" pitchFamily="34" charset="0"/>
                          <a:cs typeface="Arial" panose="020B0604020202020204" pitchFamily="34" charset="0"/>
                        </a:rPr>
                        <a:t>Managers of some very big businesses got increasingly large bonuses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1" dirty="0" smtClean="0">
                          <a:latin typeface="Arial" panose="020B0604020202020204" pitchFamily="34" charset="0"/>
                          <a:cs typeface="Arial" panose="020B0604020202020204" pitchFamily="34" charset="0"/>
                        </a:rPr>
                        <a:t>The number of people signing up for Virgin's space travel</a:t>
                      </a:r>
                    </a:p>
                  </a:txBody>
                  <a:tcPr/>
                </a:tc>
              </a:tr>
              <a:tr h="5636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Arial" panose="020B0604020202020204" pitchFamily="34" charset="0"/>
                          <a:cs typeface="Arial" panose="020B0604020202020204" pitchFamily="34" charset="0"/>
                        </a:rPr>
                        <a:t>The Tata Nano (a very cheap car) is launched in the UK market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1" dirty="0" smtClean="0">
                          <a:latin typeface="Arial" panose="020B0604020202020204" pitchFamily="34" charset="0"/>
                          <a:cs typeface="Arial" panose="020B0604020202020204" pitchFamily="34" charset="0"/>
                        </a:rPr>
                        <a:t>Sales of other cars in the UK</a:t>
                      </a:r>
                    </a:p>
                  </a:txBody>
                  <a:tcPr/>
                </a:tc>
              </a:tr>
              <a:tr h="5636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Arial" panose="020B0604020202020204" pitchFamily="34" charset="0"/>
                          <a:cs typeface="Arial" panose="020B0604020202020204" pitchFamily="34" charset="0"/>
                        </a:rPr>
                        <a:t>An advertising campaign is used to launch an innovative vacuum cleaner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1" dirty="0" smtClean="0">
                          <a:latin typeface="Arial" panose="020B0604020202020204" pitchFamily="34" charset="0"/>
                          <a:cs typeface="Arial" panose="020B0604020202020204" pitchFamily="34" charset="0"/>
                        </a:rPr>
                        <a:t>Sales of this and other brands of vacuum cleaner</a:t>
                      </a:r>
                    </a:p>
                  </a:txBody>
                  <a:tcPr/>
                </a:tc>
              </a:tr>
            </a:tbl>
          </a:graphicData>
        </a:graphic>
      </p:graphicFrame>
      <p:sp>
        <p:nvSpPr>
          <p:cNvPr id="2" name="Rectangle 1"/>
          <p:cNvSpPr/>
          <p:nvPr/>
        </p:nvSpPr>
        <p:spPr>
          <a:xfrm>
            <a:off x="307973" y="5203066"/>
            <a:ext cx="8512498" cy="1754326"/>
          </a:xfrm>
          <a:prstGeom prst="rect">
            <a:avLst/>
          </a:prstGeom>
        </p:spPr>
        <p:txBody>
          <a:bodyPr wrap="square">
            <a:spAutoFit/>
          </a:bodyPr>
          <a:lstStyle/>
          <a:p>
            <a:r>
              <a:rPr lang="en-US" dirty="0"/>
              <a:t>When you are answering questions, be careful to make best possible use of the jargon - the words that are given very specific meanings in the subject you are studying. So for the above questions, it would be important to include terms like substitute, complement, competing and market, as well as the obvious ones like price, incomes, tastes and fashions. Students often forget to use the jargon and miss valuable opportunities to demonstrate their understanding.</a:t>
            </a:r>
            <a:endParaRPr lang="en-GB" dirty="0"/>
          </a:p>
        </p:txBody>
      </p:sp>
    </p:spTree>
    <p:extLst>
      <p:ext uri="{BB962C8B-B14F-4D97-AF65-F5344CB8AC3E}">
        <p14:creationId xmlns:p14="http://schemas.microsoft.com/office/powerpoint/2010/main" val="4108728600"/>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2700" b="1" dirty="0" smtClean="0"/>
              <a:t>5.3 –  Market Changes – Supply and Demand Interact</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28</a:t>
            </a:r>
            <a:endParaRPr lang="en-GB" sz="1300" b="1" dirty="0">
              <a:latin typeface="Arial" panose="020B0604020202020204" pitchFamily="34" charset="0"/>
              <a:cs typeface="Arial" panose="020B0604020202020204" pitchFamily="34" charset="0"/>
            </a:endParaRPr>
          </a:p>
        </p:txBody>
      </p:sp>
      <p:sp>
        <p:nvSpPr>
          <p:cNvPr id="4" name="AutoShape 4" descr="Image result for bright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 name="Rectangle 1"/>
          <p:cNvSpPr/>
          <p:nvPr/>
        </p:nvSpPr>
        <p:spPr>
          <a:xfrm>
            <a:off x="307973" y="1124744"/>
            <a:ext cx="8512498" cy="2554545"/>
          </a:xfrm>
          <a:prstGeom prst="rect">
            <a:avLst/>
          </a:prstGeom>
          <a:solidFill>
            <a:schemeClr val="accent2">
              <a:lumMod val="40000"/>
              <a:lumOff val="60000"/>
            </a:schemeClr>
          </a:solidFill>
          <a:ln w="57150">
            <a:solidFill>
              <a:srgbClr val="002060"/>
            </a:solidFill>
          </a:ln>
        </p:spPr>
        <p:txBody>
          <a:bodyPr wrap="square">
            <a:spAutoFit/>
          </a:bodyPr>
          <a:lstStyle/>
          <a:p>
            <a:r>
              <a:rPr lang="en-US" sz="2000" b="1" dirty="0" smtClean="0"/>
              <a:t>Warning</a:t>
            </a:r>
          </a:p>
          <a:p>
            <a:r>
              <a:rPr lang="en-US" sz="2000" dirty="0" smtClean="0"/>
              <a:t>When </a:t>
            </a:r>
            <a:r>
              <a:rPr lang="en-US" sz="2000" dirty="0"/>
              <a:t>you are answering questions, be careful to make best possible use of the jargon - the words that are given very specific meanings in the subject you are studying. So for the </a:t>
            </a:r>
            <a:r>
              <a:rPr lang="en-US" sz="2000" dirty="0" smtClean="0"/>
              <a:t>previous questions</a:t>
            </a:r>
            <a:r>
              <a:rPr lang="en-US" sz="2000" dirty="0"/>
              <a:t>, it would be important to include terms like substitute, complement, competing and market, as well as the obvious ones like price, incomes, tastes and fashions. Students often forget to use the jargon and miss valuable opportunities to demonstrate their understanding.</a:t>
            </a:r>
            <a:endParaRPr lang="en-GB" sz="2000" dirty="0"/>
          </a:p>
        </p:txBody>
      </p:sp>
      <p:sp>
        <p:nvSpPr>
          <p:cNvPr id="3" name="Rectangle 2"/>
          <p:cNvSpPr/>
          <p:nvPr/>
        </p:nvSpPr>
        <p:spPr>
          <a:xfrm>
            <a:off x="307973" y="3817338"/>
            <a:ext cx="8512498" cy="2877711"/>
          </a:xfrm>
          <a:prstGeom prst="rect">
            <a:avLst/>
          </a:prstGeom>
        </p:spPr>
        <p:txBody>
          <a:bodyPr wrap="square">
            <a:spAutoFit/>
          </a:bodyPr>
          <a:lstStyle/>
          <a:p>
            <a:pPr marL="406400" marR="0" indent="-406400" algn="just">
              <a:spcBef>
                <a:spcPts val="0"/>
              </a:spcBef>
              <a:spcAft>
                <a:spcPts val="300"/>
              </a:spcAft>
              <a:buClr>
                <a:srgbClr val="00B050"/>
              </a:buClr>
              <a:buFont typeface="Wingdings 3" panose="05040102010807070707" pitchFamily="18" charset="2"/>
              <a:buChar char=""/>
            </a:pPr>
            <a:r>
              <a:rPr lang="en-US" sz="2200" dirty="0">
                <a:latin typeface="Arial" panose="020B0604020202020204" pitchFamily="34" charset="0"/>
                <a:ea typeface="Segoe UI" panose="020B0502040204020203" pitchFamily="34" charset="0"/>
                <a:cs typeface="Arial" panose="020B0604020202020204" pitchFamily="34" charset="0"/>
              </a:rPr>
              <a:t>In any market, you will find that supply and demand interact with one another continuously. A change of any kind will lead to repercussions. </a:t>
            </a:r>
            <a:endParaRPr lang="en-US" sz="2200" dirty="0" smtClean="0">
              <a:latin typeface="Arial" panose="020B0604020202020204" pitchFamily="34" charset="0"/>
              <a:ea typeface="Segoe UI" panose="020B0502040204020203" pitchFamily="34" charset="0"/>
              <a:cs typeface="Arial" panose="020B0604020202020204" pitchFamily="34" charset="0"/>
            </a:endParaRPr>
          </a:p>
          <a:p>
            <a:pPr marL="406400" marR="0" indent="-406400" algn="just">
              <a:spcBef>
                <a:spcPts val="0"/>
              </a:spcBef>
              <a:spcAft>
                <a:spcPts val="300"/>
              </a:spcAft>
              <a:buClr>
                <a:srgbClr val="00B050"/>
              </a:buClr>
              <a:buFont typeface="Wingdings 3" panose="05040102010807070707" pitchFamily="18" charset="2"/>
              <a:buChar char=""/>
            </a:pPr>
            <a:r>
              <a:rPr lang="en-US" sz="2200" dirty="0" smtClean="0">
                <a:latin typeface="Arial" panose="020B0604020202020204" pitchFamily="34" charset="0"/>
                <a:ea typeface="Segoe UI" panose="020B0502040204020203" pitchFamily="34" charset="0"/>
                <a:cs typeface="Arial" panose="020B0604020202020204" pitchFamily="34" charset="0"/>
              </a:rPr>
              <a:t>Some </a:t>
            </a:r>
            <a:r>
              <a:rPr lang="en-US" sz="2200" dirty="0">
                <a:latin typeface="Arial" panose="020B0604020202020204" pitchFamily="34" charset="0"/>
                <a:ea typeface="Segoe UI" panose="020B0502040204020203" pitchFamily="34" charset="0"/>
                <a:cs typeface="Arial" panose="020B0604020202020204" pitchFamily="34" charset="0"/>
              </a:rPr>
              <a:t>markets are changing all the time - petrol prices change quite often, maybe depending on political events in the countries that are large-scale </a:t>
            </a:r>
            <a:r>
              <a:rPr lang="en-US" sz="2200" dirty="0" smtClean="0">
                <a:latin typeface="Arial" panose="020B0604020202020204" pitchFamily="34" charset="0"/>
                <a:ea typeface="Segoe UI" panose="020B0502040204020203" pitchFamily="34" charset="0"/>
                <a:cs typeface="Arial" panose="020B0604020202020204" pitchFamily="34" charset="0"/>
              </a:rPr>
              <a:t>producers.</a:t>
            </a:r>
          </a:p>
          <a:p>
            <a:pPr marL="406400" marR="0" indent="-406400" algn="just">
              <a:spcBef>
                <a:spcPts val="0"/>
              </a:spcBef>
              <a:spcAft>
                <a:spcPts val="300"/>
              </a:spcAft>
              <a:buClr>
                <a:srgbClr val="00B050"/>
              </a:buClr>
              <a:buFont typeface="Wingdings 3" panose="05040102010807070707" pitchFamily="18" charset="2"/>
              <a:buChar char=""/>
            </a:pPr>
            <a:r>
              <a:rPr lang="en-US" sz="2200" dirty="0" smtClean="0">
                <a:latin typeface="Arial" panose="020B0604020202020204" pitchFamily="34" charset="0"/>
                <a:ea typeface="Segoe UI" panose="020B0502040204020203" pitchFamily="34" charset="0"/>
                <a:cs typeface="Arial" panose="020B0604020202020204" pitchFamily="34" charset="0"/>
              </a:rPr>
              <a:t>Other </a:t>
            </a:r>
            <a:r>
              <a:rPr lang="en-US" sz="2200" dirty="0">
                <a:latin typeface="Arial" panose="020B0604020202020204" pitchFamily="34" charset="0"/>
                <a:ea typeface="Segoe UI" panose="020B0502040204020203" pitchFamily="34" charset="0"/>
                <a:cs typeface="Arial" panose="020B0604020202020204" pitchFamily="34" charset="0"/>
              </a:rPr>
              <a:t>markets are much more stable with only occasional changes.</a:t>
            </a:r>
            <a:endParaRPr lang="en-GB" sz="2200" dirty="0">
              <a:effectLst/>
              <a:latin typeface="Arial" panose="020B0604020202020204" pitchFamily="34" charset="0"/>
              <a:ea typeface="Segoe UI" panose="020B0502040204020203" pitchFamily="34" charset="0"/>
              <a:cs typeface="Arial" panose="020B0604020202020204" pitchFamily="34" charset="0"/>
            </a:endParaRPr>
          </a:p>
        </p:txBody>
      </p:sp>
    </p:spTree>
    <p:extLst>
      <p:ext uri="{BB962C8B-B14F-4D97-AF65-F5344CB8AC3E}">
        <p14:creationId xmlns:p14="http://schemas.microsoft.com/office/powerpoint/2010/main" val="1821733124"/>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3700" b="1" dirty="0" smtClean="0"/>
              <a:t>1 – New Business Ideas - Expectations</a:t>
            </a:r>
          </a:p>
        </p:txBody>
      </p:sp>
      <p:sp>
        <p:nvSpPr>
          <p:cNvPr id="2" name="Rectangle 1"/>
          <p:cNvSpPr/>
          <p:nvPr/>
        </p:nvSpPr>
        <p:spPr>
          <a:xfrm>
            <a:off x="251520" y="1096426"/>
            <a:ext cx="8640960" cy="5355312"/>
          </a:xfrm>
          <a:prstGeom prst="rect">
            <a:avLst/>
          </a:prstGeom>
        </p:spPr>
        <p:txBody>
          <a:bodyPr wrap="square">
            <a:spAutoFit/>
          </a:bodyPr>
          <a:lstStyle/>
          <a:p>
            <a:pPr>
              <a:buClr>
                <a:schemeClr val="accent6">
                  <a:lumMod val="50000"/>
                </a:schemeClr>
              </a:buClr>
            </a:pPr>
            <a:r>
              <a:rPr lang="en-US" b="1" dirty="0"/>
              <a:t>What are examiners looking for</a:t>
            </a:r>
            <a:r>
              <a:rPr lang="en-US" b="1" dirty="0" smtClean="0"/>
              <a:t>?</a:t>
            </a:r>
            <a:endParaRPr lang="en-US" b="1" dirty="0"/>
          </a:p>
          <a:p>
            <a:pPr marL="457200" indent="-457200">
              <a:buClr>
                <a:schemeClr val="accent6">
                  <a:lumMod val="50000"/>
                </a:schemeClr>
              </a:buClr>
              <a:buFont typeface="Wingdings 3" panose="05040102010807070707" pitchFamily="18" charset="2"/>
              <a:buChar char=""/>
            </a:pPr>
            <a:r>
              <a:rPr lang="en-US" dirty="0"/>
              <a:t>Examiners use instructions to help you to decide the length and depth of your answer</a:t>
            </a:r>
            <a:r>
              <a:rPr lang="en-US" dirty="0" smtClean="0"/>
              <a:t>.</a:t>
            </a:r>
            <a:endParaRPr lang="en-US" dirty="0"/>
          </a:p>
          <a:p>
            <a:pPr>
              <a:buClr>
                <a:schemeClr val="accent6">
                  <a:lumMod val="50000"/>
                </a:schemeClr>
              </a:buClr>
            </a:pPr>
            <a:r>
              <a:rPr lang="en-US" b="1" dirty="0"/>
              <a:t>State, define, list, outline</a:t>
            </a:r>
          </a:p>
          <a:p>
            <a:pPr marL="457200" indent="-457200">
              <a:buClr>
                <a:schemeClr val="accent6">
                  <a:lumMod val="50000"/>
                </a:schemeClr>
              </a:buClr>
              <a:buFont typeface="Wingdings 3" panose="05040102010807070707" pitchFamily="18" charset="2"/>
              <a:buChar char=""/>
            </a:pPr>
            <a:r>
              <a:rPr lang="en-US" dirty="0"/>
              <a:t>These key words require short, concise answers, often recall of material that you have </a:t>
            </a:r>
            <a:r>
              <a:rPr lang="en-US" dirty="0" err="1"/>
              <a:t>memorised</a:t>
            </a:r>
            <a:r>
              <a:rPr lang="en-US" dirty="0" smtClean="0"/>
              <a:t>.</a:t>
            </a:r>
            <a:endParaRPr lang="en-US" dirty="0"/>
          </a:p>
          <a:p>
            <a:pPr>
              <a:buClr>
                <a:schemeClr val="accent6">
                  <a:lumMod val="50000"/>
                </a:schemeClr>
              </a:buClr>
            </a:pPr>
            <a:r>
              <a:rPr lang="en-US" b="1" dirty="0"/>
              <a:t>Explain, describe, discuss</a:t>
            </a:r>
          </a:p>
          <a:p>
            <a:pPr marL="457200" indent="-457200">
              <a:buClr>
                <a:schemeClr val="accent6">
                  <a:lumMod val="50000"/>
                </a:schemeClr>
              </a:buClr>
              <a:buFont typeface="Wingdings 3" panose="05040102010807070707" pitchFamily="18" charset="2"/>
              <a:buChar char=""/>
            </a:pPr>
            <a:r>
              <a:rPr lang="en-US" dirty="0"/>
              <a:t>Some reasoning or some reference to theory is needed, depending on the context.</a:t>
            </a:r>
          </a:p>
          <a:p>
            <a:pPr marL="457200" indent="-457200">
              <a:buClr>
                <a:schemeClr val="accent6">
                  <a:lumMod val="50000"/>
                </a:schemeClr>
              </a:buClr>
              <a:buFont typeface="Wingdings 3" panose="05040102010807070707" pitchFamily="18" charset="2"/>
              <a:buChar char=""/>
            </a:pPr>
            <a:r>
              <a:rPr lang="en-US" dirty="0"/>
              <a:t>Explaining and discussing require you to give a more detailed answer than when you are asked to ‘describe' something</a:t>
            </a:r>
            <a:r>
              <a:rPr lang="en-US" dirty="0" smtClean="0"/>
              <a:t>.</a:t>
            </a:r>
            <a:endParaRPr lang="en-US" dirty="0"/>
          </a:p>
          <a:p>
            <a:pPr>
              <a:buClr>
                <a:schemeClr val="accent6">
                  <a:lumMod val="50000"/>
                </a:schemeClr>
              </a:buClr>
            </a:pPr>
            <a:r>
              <a:rPr lang="en-US" b="1" dirty="0"/>
              <a:t>Apply</a:t>
            </a:r>
          </a:p>
          <a:p>
            <a:pPr marL="457200" indent="-457200">
              <a:buClr>
                <a:schemeClr val="accent6">
                  <a:lumMod val="50000"/>
                </a:schemeClr>
              </a:buClr>
              <a:buFont typeface="Wingdings 3" panose="05040102010807070707" pitchFamily="18" charset="2"/>
              <a:buChar char=""/>
            </a:pPr>
            <a:r>
              <a:rPr lang="en-US" dirty="0"/>
              <a:t>Here, you must make sure that you relate your answer to the given situation (this is always good practice in Business Studies exams</a:t>
            </a:r>
            <a:r>
              <a:rPr lang="en-US" dirty="0" smtClean="0"/>
              <a:t>).</a:t>
            </a:r>
            <a:endParaRPr lang="en-US" dirty="0"/>
          </a:p>
          <a:p>
            <a:pPr>
              <a:buClr>
                <a:schemeClr val="accent6">
                  <a:lumMod val="50000"/>
                </a:schemeClr>
              </a:buClr>
            </a:pPr>
            <a:r>
              <a:rPr lang="en-US" b="1" dirty="0"/>
              <a:t>Evaluate</a:t>
            </a:r>
          </a:p>
          <a:p>
            <a:pPr marL="457200" indent="-457200">
              <a:buClr>
                <a:schemeClr val="accent6">
                  <a:lumMod val="50000"/>
                </a:schemeClr>
              </a:buClr>
              <a:buFont typeface="Wingdings 3" panose="05040102010807070707" pitchFamily="18" charset="2"/>
              <a:buChar char=""/>
            </a:pPr>
            <a:r>
              <a:rPr lang="en-US" dirty="0"/>
              <a:t>You are required to provide full and detailed arguments, often ‘for' and ‘against', to show your depth of understanding</a:t>
            </a:r>
            <a:r>
              <a:rPr lang="en-US" dirty="0" smtClean="0"/>
              <a:t>.</a:t>
            </a:r>
            <a:endParaRPr lang="en-US" dirty="0"/>
          </a:p>
          <a:p>
            <a:pPr>
              <a:buClr>
                <a:schemeClr val="accent6">
                  <a:lumMod val="50000"/>
                </a:schemeClr>
              </a:buClr>
            </a:pPr>
            <a:r>
              <a:rPr lang="en-US" b="1" dirty="0"/>
              <a:t>Calculate</a:t>
            </a:r>
          </a:p>
          <a:p>
            <a:pPr marL="457200" indent="-457200">
              <a:buClr>
                <a:schemeClr val="accent6">
                  <a:lumMod val="50000"/>
                </a:schemeClr>
              </a:buClr>
              <a:buFont typeface="Wingdings 3" panose="05040102010807070707" pitchFamily="18" charset="2"/>
              <a:buChar char=""/>
            </a:pPr>
            <a:r>
              <a:rPr lang="en-US" dirty="0"/>
              <a:t>A numerical answer is required here</a:t>
            </a:r>
            <a:r>
              <a:rPr lang="en-US" dirty="0" smtClean="0"/>
              <a:t>.</a:t>
            </a:r>
            <a:endParaRPr lang="en-US" dirty="0"/>
          </a:p>
        </p:txBody>
      </p:sp>
    </p:spTree>
    <p:extLst>
      <p:ext uri="{BB962C8B-B14F-4D97-AF65-F5344CB8AC3E}">
        <p14:creationId xmlns:p14="http://schemas.microsoft.com/office/powerpoint/2010/main" val="2294758787"/>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Straight Arrow Connector 17"/>
          <p:cNvCxnSpPr>
            <a:stCxn id="5" idx="2"/>
            <a:endCxn id="14" idx="0"/>
          </p:cNvCxnSpPr>
          <p:nvPr/>
        </p:nvCxnSpPr>
        <p:spPr>
          <a:xfrm>
            <a:off x="7458975" y="1480828"/>
            <a:ext cx="0" cy="4739163"/>
          </a:xfrm>
          <a:prstGeom prst="straightConnector1">
            <a:avLst/>
          </a:prstGeom>
          <a:ln w="5715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35496" y="72008"/>
            <a:ext cx="7704856" cy="548680"/>
          </a:xfrm>
        </p:spPr>
        <p:txBody>
          <a:bodyPr>
            <a:noAutofit/>
          </a:bodyPr>
          <a:lstStyle/>
          <a:p>
            <a:r>
              <a:rPr lang="en-GB" sz="2700" b="1" dirty="0" smtClean="0"/>
              <a:t>5.3 –  Market Changes – Supply and Demand Interact</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28</a:t>
            </a:r>
            <a:endParaRPr lang="en-GB" sz="1300" b="1" dirty="0">
              <a:latin typeface="Arial" panose="020B0604020202020204" pitchFamily="34" charset="0"/>
              <a:cs typeface="Arial" panose="020B0604020202020204" pitchFamily="34" charset="0"/>
            </a:endParaRPr>
          </a:p>
        </p:txBody>
      </p:sp>
      <p:sp>
        <p:nvSpPr>
          <p:cNvPr id="4" name="AutoShape 4" descr="Image result for bright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Rectangle 2"/>
          <p:cNvSpPr/>
          <p:nvPr/>
        </p:nvSpPr>
        <p:spPr>
          <a:xfrm>
            <a:off x="251520" y="1111496"/>
            <a:ext cx="5760639" cy="5452262"/>
          </a:xfrm>
          <a:prstGeom prst="rect">
            <a:avLst/>
          </a:prstGeom>
        </p:spPr>
        <p:txBody>
          <a:bodyPr wrap="square">
            <a:spAutoFit/>
          </a:bodyPr>
          <a:lstStyle/>
          <a:p>
            <a:pPr marL="292100" marR="0" indent="-292100" algn="just">
              <a:spcBef>
                <a:spcPts val="0"/>
              </a:spcBef>
              <a:spcAft>
                <a:spcPts val="300"/>
              </a:spcAft>
              <a:buClr>
                <a:srgbClr val="00B050"/>
              </a:buClr>
              <a:buFont typeface="Wingdings 3" panose="05040102010807070707" pitchFamily="18" charset="2"/>
              <a:buChar char=""/>
            </a:pPr>
            <a:r>
              <a:rPr lang="en-US" sz="1830" dirty="0">
                <a:latin typeface="Arial" panose="020B0604020202020204" pitchFamily="34" charset="0"/>
                <a:ea typeface="Segoe UI" panose="020B0502040204020203" pitchFamily="34" charset="0"/>
                <a:cs typeface="Arial" panose="020B0604020202020204" pitchFamily="34" charset="0"/>
              </a:rPr>
              <a:t>In Chapter 4 </a:t>
            </a:r>
            <a:r>
              <a:rPr lang="en-US" sz="1830" dirty="0" smtClean="0">
                <a:latin typeface="Arial" panose="020B0604020202020204" pitchFamily="34" charset="0"/>
                <a:ea typeface="Segoe UI" panose="020B0502040204020203" pitchFamily="34" charset="0"/>
                <a:cs typeface="Arial" panose="020B0604020202020204" pitchFamily="34" charset="0"/>
              </a:rPr>
              <a:t>we looked </a:t>
            </a:r>
            <a:r>
              <a:rPr lang="en-US" sz="1830" dirty="0">
                <a:latin typeface="Arial" panose="020B0604020202020204" pitchFamily="34" charset="0"/>
                <a:ea typeface="Segoe UI" panose="020B0502040204020203" pitchFamily="34" charset="0"/>
                <a:cs typeface="Arial" panose="020B0604020202020204" pitchFamily="34" charset="0"/>
              </a:rPr>
              <a:t>at the way rising prices might create an incentive to supply more of the product. Think about the situation where a sudden fashion has created increased demand for, say, scooters. Retailers can charge quite high prices for them because many people want to buy them. This high price creates a bigger incentive and the producers will immediately expand output as fast as they can. Later, when most people who want a scooter have got one, competition will cause the price to slip back down again.</a:t>
            </a:r>
          </a:p>
          <a:p>
            <a:pPr marL="292100" marR="0" indent="-292100" algn="just">
              <a:spcBef>
                <a:spcPts val="0"/>
              </a:spcBef>
              <a:spcAft>
                <a:spcPts val="300"/>
              </a:spcAft>
              <a:buClr>
                <a:srgbClr val="00B050"/>
              </a:buClr>
              <a:buFont typeface="Wingdings 3" panose="05040102010807070707" pitchFamily="18" charset="2"/>
              <a:buChar char=""/>
            </a:pPr>
            <a:r>
              <a:rPr lang="en-US" sz="1830" dirty="0">
                <a:latin typeface="Arial" panose="020B0604020202020204" pitchFamily="34" charset="0"/>
                <a:ea typeface="Segoe UI" panose="020B0502040204020203" pitchFamily="34" charset="0"/>
                <a:cs typeface="Arial" panose="020B0604020202020204" pitchFamily="34" charset="0"/>
              </a:rPr>
              <a:t>Similarly when clothing fashions change, retailers will end up selling the unwanted products at discounted </a:t>
            </a:r>
            <a:r>
              <a:rPr lang="en-US" sz="1830" dirty="0" smtClean="0">
                <a:latin typeface="Arial" panose="020B0604020202020204" pitchFamily="34" charset="0"/>
                <a:ea typeface="Segoe UI" panose="020B0502040204020203" pitchFamily="34" charset="0"/>
                <a:cs typeface="Arial" panose="020B0604020202020204" pitchFamily="34" charset="0"/>
              </a:rPr>
              <a:t>sale prices</a:t>
            </a:r>
            <a:r>
              <a:rPr lang="en-US" sz="1830" dirty="0">
                <a:latin typeface="Arial" panose="020B0604020202020204" pitchFamily="34" charset="0"/>
                <a:ea typeface="Segoe UI" panose="020B0502040204020203" pitchFamily="34" charset="0"/>
                <a:cs typeface="Arial" panose="020B0604020202020204" pitchFamily="34" charset="0"/>
              </a:rPr>
              <a:t>, and these lines of production will look very unprofitable to suppliers. Rather than make a loss they will either cut production or discontinue the </a:t>
            </a:r>
            <a:r>
              <a:rPr lang="en-US" sz="1830" dirty="0" smtClean="0">
                <a:latin typeface="Arial" panose="020B0604020202020204" pitchFamily="34" charset="0"/>
                <a:ea typeface="Segoe UI" panose="020B0502040204020203" pitchFamily="34" charset="0"/>
                <a:cs typeface="Arial" panose="020B0604020202020204" pitchFamily="34" charset="0"/>
              </a:rPr>
              <a:t>product. </a:t>
            </a:r>
            <a:r>
              <a:rPr lang="en-US" sz="1830" dirty="0">
                <a:latin typeface="Arial" panose="020B0604020202020204" pitchFamily="34" charset="0"/>
                <a:ea typeface="Segoe UI" panose="020B0502040204020203" pitchFamily="34" charset="0"/>
                <a:cs typeface="Arial" panose="020B0604020202020204" pitchFamily="34" charset="0"/>
              </a:rPr>
              <a:t>There is a disincentive to produce. Both quantity supplied and quantity demanded will change.</a:t>
            </a:r>
          </a:p>
        </p:txBody>
      </p:sp>
      <p:sp>
        <p:nvSpPr>
          <p:cNvPr id="5" name="TextBox 4"/>
          <p:cNvSpPr txBox="1"/>
          <p:nvPr/>
        </p:nvSpPr>
        <p:spPr>
          <a:xfrm>
            <a:off x="6084168" y="1111496"/>
            <a:ext cx="2749614" cy="369332"/>
          </a:xfrm>
          <a:prstGeom prst="rect">
            <a:avLst/>
          </a:prstGeom>
          <a:solidFill>
            <a:schemeClr val="accent6">
              <a:lumMod val="60000"/>
              <a:lumOff val="40000"/>
            </a:schemeClr>
          </a:solidFill>
          <a:ln w="57150">
            <a:solidFill>
              <a:srgbClr val="002060"/>
            </a:solidFill>
          </a:ln>
        </p:spPr>
        <p:txBody>
          <a:bodyPr wrap="square" rtlCol="0">
            <a:spAutoFit/>
          </a:bodyPr>
          <a:lstStyle/>
          <a:p>
            <a:pPr algn="ctr"/>
            <a:r>
              <a:rPr lang="en-GB" dirty="0" smtClean="0"/>
              <a:t>Incomes Rise</a:t>
            </a:r>
            <a:endParaRPr lang="en-GB" dirty="0"/>
          </a:p>
        </p:txBody>
      </p:sp>
      <p:sp>
        <p:nvSpPr>
          <p:cNvPr id="11" name="TextBox 10"/>
          <p:cNvSpPr txBox="1"/>
          <p:nvPr/>
        </p:nvSpPr>
        <p:spPr>
          <a:xfrm>
            <a:off x="6084168" y="1685913"/>
            <a:ext cx="2749614" cy="369332"/>
          </a:xfrm>
          <a:prstGeom prst="rect">
            <a:avLst/>
          </a:prstGeom>
          <a:solidFill>
            <a:schemeClr val="accent6">
              <a:lumMod val="60000"/>
              <a:lumOff val="40000"/>
            </a:schemeClr>
          </a:solidFill>
          <a:ln w="57150">
            <a:solidFill>
              <a:srgbClr val="002060"/>
            </a:solidFill>
          </a:ln>
        </p:spPr>
        <p:txBody>
          <a:bodyPr wrap="square" rtlCol="0">
            <a:spAutoFit/>
          </a:bodyPr>
          <a:lstStyle/>
          <a:p>
            <a:pPr algn="ctr"/>
            <a:r>
              <a:rPr lang="en-GB" dirty="0" smtClean="0"/>
              <a:t>Car Sales Rise</a:t>
            </a:r>
            <a:endParaRPr lang="en-GB" dirty="0"/>
          </a:p>
        </p:txBody>
      </p:sp>
      <p:sp>
        <p:nvSpPr>
          <p:cNvPr id="12" name="TextBox 11"/>
          <p:cNvSpPr txBox="1"/>
          <p:nvPr/>
        </p:nvSpPr>
        <p:spPr>
          <a:xfrm>
            <a:off x="6084168" y="3645024"/>
            <a:ext cx="2749614" cy="923330"/>
          </a:xfrm>
          <a:prstGeom prst="rect">
            <a:avLst/>
          </a:prstGeom>
          <a:solidFill>
            <a:schemeClr val="accent6">
              <a:lumMod val="60000"/>
              <a:lumOff val="40000"/>
            </a:schemeClr>
          </a:solidFill>
          <a:ln w="57150">
            <a:solidFill>
              <a:srgbClr val="002060"/>
            </a:solidFill>
          </a:ln>
        </p:spPr>
        <p:txBody>
          <a:bodyPr wrap="square" rtlCol="0">
            <a:spAutoFit/>
          </a:bodyPr>
          <a:lstStyle/>
          <a:p>
            <a:pPr algn="ctr"/>
            <a:r>
              <a:rPr lang="en-GB" dirty="0" smtClean="0"/>
              <a:t>Oil Companies have an incentive to find and supply more oil</a:t>
            </a:r>
            <a:endParaRPr lang="en-GB" dirty="0"/>
          </a:p>
        </p:txBody>
      </p:sp>
      <p:sp>
        <p:nvSpPr>
          <p:cNvPr id="13" name="TextBox 12"/>
          <p:cNvSpPr txBox="1"/>
          <p:nvPr/>
        </p:nvSpPr>
        <p:spPr>
          <a:xfrm>
            <a:off x="6084168" y="4725144"/>
            <a:ext cx="2749614" cy="1200329"/>
          </a:xfrm>
          <a:prstGeom prst="rect">
            <a:avLst/>
          </a:prstGeom>
          <a:solidFill>
            <a:schemeClr val="accent6">
              <a:lumMod val="60000"/>
              <a:lumOff val="40000"/>
            </a:schemeClr>
          </a:solidFill>
          <a:ln w="57150">
            <a:solidFill>
              <a:srgbClr val="002060"/>
            </a:solidFill>
          </a:ln>
        </p:spPr>
        <p:txBody>
          <a:bodyPr wrap="square" rtlCol="0">
            <a:spAutoFit/>
          </a:bodyPr>
          <a:lstStyle/>
          <a:p>
            <a:pPr algn="ctr"/>
            <a:r>
              <a:rPr lang="en-GB" dirty="0" smtClean="0"/>
              <a:t>Oil firms open up new wells, accessing oil that was too expensive to extract at the old price</a:t>
            </a:r>
            <a:endParaRPr lang="en-GB" dirty="0"/>
          </a:p>
        </p:txBody>
      </p:sp>
      <p:sp>
        <p:nvSpPr>
          <p:cNvPr id="14" name="TextBox 13"/>
          <p:cNvSpPr txBox="1"/>
          <p:nvPr/>
        </p:nvSpPr>
        <p:spPr>
          <a:xfrm>
            <a:off x="6084168" y="6219991"/>
            <a:ext cx="2749614" cy="377361"/>
          </a:xfrm>
          <a:prstGeom prst="rect">
            <a:avLst/>
          </a:prstGeom>
          <a:solidFill>
            <a:schemeClr val="accent6">
              <a:lumMod val="60000"/>
              <a:lumOff val="40000"/>
            </a:schemeClr>
          </a:solidFill>
          <a:ln w="57150">
            <a:solidFill>
              <a:srgbClr val="002060"/>
            </a:solidFill>
          </a:ln>
        </p:spPr>
        <p:txBody>
          <a:bodyPr wrap="square" rtlCol="0">
            <a:spAutoFit/>
          </a:bodyPr>
          <a:lstStyle/>
          <a:p>
            <a:pPr algn="ctr"/>
            <a:r>
              <a:rPr lang="en-GB" dirty="0" smtClean="0"/>
              <a:t>Oil Supplies Rise</a:t>
            </a:r>
            <a:endParaRPr lang="en-GB" dirty="0"/>
          </a:p>
        </p:txBody>
      </p:sp>
      <p:sp>
        <p:nvSpPr>
          <p:cNvPr id="15" name="TextBox 14"/>
          <p:cNvSpPr txBox="1"/>
          <p:nvPr/>
        </p:nvSpPr>
        <p:spPr>
          <a:xfrm>
            <a:off x="6084168" y="2260330"/>
            <a:ext cx="2749614" cy="646331"/>
          </a:xfrm>
          <a:prstGeom prst="rect">
            <a:avLst/>
          </a:prstGeom>
          <a:solidFill>
            <a:schemeClr val="accent6">
              <a:lumMod val="60000"/>
              <a:lumOff val="40000"/>
            </a:schemeClr>
          </a:solidFill>
          <a:ln w="57150">
            <a:solidFill>
              <a:srgbClr val="002060"/>
            </a:solidFill>
          </a:ln>
        </p:spPr>
        <p:txBody>
          <a:bodyPr wrap="square" rtlCol="0">
            <a:spAutoFit/>
          </a:bodyPr>
          <a:lstStyle/>
          <a:p>
            <a:pPr algn="ctr"/>
            <a:r>
              <a:rPr lang="en-GB" dirty="0" smtClean="0"/>
              <a:t>More petrol is demanded (it is a complement)</a:t>
            </a:r>
            <a:endParaRPr lang="en-GB" dirty="0"/>
          </a:p>
        </p:txBody>
      </p:sp>
      <p:sp>
        <p:nvSpPr>
          <p:cNvPr id="16" name="TextBox 15"/>
          <p:cNvSpPr txBox="1"/>
          <p:nvPr/>
        </p:nvSpPr>
        <p:spPr>
          <a:xfrm>
            <a:off x="6084168" y="3111746"/>
            <a:ext cx="2749614" cy="369332"/>
          </a:xfrm>
          <a:prstGeom prst="rect">
            <a:avLst/>
          </a:prstGeom>
          <a:solidFill>
            <a:schemeClr val="accent6">
              <a:lumMod val="60000"/>
              <a:lumOff val="40000"/>
            </a:schemeClr>
          </a:solidFill>
          <a:ln w="57150">
            <a:solidFill>
              <a:srgbClr val="002060"/>
            </a:solidFill>
          </a:ln>
        </p:spPr>
        <p:txBody>
          <a:bodyPr wrap="square" rtlCol="0">
            <a:spAutoFit/>
          </a:bodyPr>
          <a:lstStyle/>
          <a:p>
            <a:pPr algn="ctr"/>
            <a:r>
              <a:rPr lang="en-GB" dirty="0" smtClean="0"/>
              <a:t>Petrol prices rise</a:t>
            </a:r>
            <a:endParaRPr lang="en-GB" dirty="0"/>
          </a:p>
        </p:txBody>
      </p:sp>
    </p:spTree>
    <p:extLst>
      <p:ext uri="{BB962C8B-B14F-4D97-AF65-F5344CB8AC3E}">
        <p14:creationId xmlns:p14="http://schemas.microsoft.com/office/powerpoint/2010/main" val="1411170765"/>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Straight Arrow Connector 17"/>
          <p:cNvCxnSpPr>
            <a:stCxn id="5" idx="2"/>
            <a:endCxn id="14" idx="0"/>
          </p:cNvCxnSpPr>
          <p:nvPr/>
        </p:nvCxnSpPr>
        <p:spPr>
          <a:xfrm>
            <a:off x="7458975" y="1480828"/>
            <a:ext cx="0" cy="4739163"/>
          </a:xfrm>
          <a:prstGeom prst="straightConnector1">
            <a:avLst/>
          </a:prstGeom>
          <a:ln w="5715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35496" y="72008"/>
            <a:ext cx="7704856" cy="548680"/>
          </a:xfrm>
        </p:spPr>
        <p:txBody>
          <a:bodyPr>
            <a:noAutofit/>
          </a:bodyPr>
          <a:lstStyle/>
          <a:p>
            <a:r>
              <a:rPr lang="en-GB" sz="2700" b="1" dirty="0" smtClean="0"/>
              <a:t>5.3 –  Market Changes – Supply and Demand Interact</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28</a:t>
            </a:r>
            <a:endParaRPr lang="en-GB" sz="1300" b="1" dirty="0">
              <a:latin typeface="Arial" panose="020B0604020202020204" pitchFamily="34" charset="0"/>
              <a:cs typeface="Arial" panose="020B0604020202020204" pitchFamily="34" charset="0"/>
            </a:endParaRPr>
          </a:p>
        </p:txBody>
      </p:sp>
      <p:sp>
        <p:nvSpPr>
          <p:cNvPr id="4" name="AutoShape 4" descr="Image result for bright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Rectangle 2"/>
          <p:cNvSpPr/>
          <p:nvPr/>
        </p:nvSpPr>
        <p:spPr>
          <a:xfrm>
            <a:off x="251521" y="2742451"/>
            <a:ext cx="5688632" cy="3854901"/>
          </a:xfrm>
          <a:prstGeom prst="rect">
            <a:avLst/>
          </a:prstGeom>
        </p:spPr>
        <p:txBody>
          <a:bodyPr wrap="square">
            <a:spAutoFit/>
          </a:bodyPr>
          <a:lstStyle/>
          <a:p>
            <a:pPr marL="406400" marR="0" indent="-406400" algn="just">
              <a:spcBef>
                <a:spcPts val="0"/>
              </a:spcBef>
              <a:spcAft>
                <a:spcPts val="300"/>
              </a:spcAft>
              <a:buClr>
                <a:srgbClr val="00B050"/>
              </a:buClr>
              <a:buFont typeface="Wingdings 3" panose="05040102010807070707" pitchFamily="18" charset="2"/>
              <a:buChar char=""/>
            </a:pPr>
            <a:r>
              <a:rPr lang="en-US" sz="2200" dirty="0">
                <a:latin typeface="Arial" panose="020B0604020202020204" pitchFamily="34" charset="0"/>
                <a:ea typeface="Segoe UI" panose="020B0502040204020203" pitchFamily="34" charset="0"/>
                <a:cs typeface="Arial" panose="020B0604020202020204" pitchFamily="34" charset="0"/>
              </a:rPr>
              <a:t>What happens when incomes are rising world-wide and car sales increase? In fast-growing economies like China and India, incomes are rising. Many people want cars and now they can pay for them. (In 2011, Jaguar Land Rover sold 70% more cars in China than in 2010</a:t>
            </a:r>
            <a:r>
              <a:rPr lang="en-US" sz="2200" dirty="0" smtClean="0">
                <a:latin typeface="Arial" panose="020B0604020202020204" pitchFamily="34" charset="0"/>
                <a:ea typeface="Segoe UI" panose="020B0502040204020203" pitchFamily="34" charset="0"/>
                <a:cs typeface="Arial" panose="020B0604020202020204" pitchFamily="34" charset="0"/>
              </a:rPr>
              <a:t>.)</a:t>
            </a:r>
          </a:p>
          <a:p>
            <a:pPr marL="406400" marR="0" indent="-406400" algn="just">
              <a:spcBef>
                <a:spcPts val="0"/>
              </a:spcBef>
              <a:spcAft>
                <a:spcPts val="300"/>
              </a:spcAft>
              <a:buClr>
                <a:srgbClr val="00B050"/>
              </a:buClr>
              <a:buFont typeface="Wingdings 3" panose="05040102010807070707" pitchFamily="18" charset="2"/>
              <a:buChar char=""/>
            </a:pPr>
            <a:r>
              <a:rPr lang="en-US" sz="2200" dirty="0" smtClean="0">
                <a:latin typeface="Arial" panose="020B0604020202020204" pitchFamily="34" charset="0"/>
                <a:ea typeface="Segoe UI" panose="020B0502040204020203" pitchFamily="34" charset="0"/>
                <a:cs typeface="Arial" panose="020B0604020202020204" pitchFamily="34" charset="0"/>
              </a:rPr>
              <a:t>But </a:t>
            </a:r>
            <a:r>
              <a:rPr lang="en-US" sz="2200" dirty="0">
                <a:latin typeface="Arial" panose="020B0604020202020204" pitchFamily="34" charset="0"/>
                <a:ea typeface="Segoe UI" panose="020B0502040204020203" pitchFamily="34" charset="0"/>
                <a:cs typeface="Arial" panose="020B0604020202020204" pitchFamily="34" charset="0"/>
              </a:rPr>
              <a:t>of course, to run the cars more petrol is needed. The flow chart traces each stage of the changes that take place and explains how the supply of oil is affected. </a:t>
            </a:r>
          </a:p>
        </p:txBody>
      </p:sp>
      <p:sp>
        <p:nvSpPr>
          <p:cNvPr id="5" name="TextBox 4"/>
          <p:cNvSpPr txBox="1"/>
          <p:nvPr/>
        </p:nvSpPr>
        <p:spPr>
          <a:xfrm>
            <a:off x="6084168" y="1111496"/>
            <a:ext cx="2749614" cy="369332"/>
          </a:xfrm>
          <a:prstGeom prst="rect">
            <a:avLst/>
          </a:prstGeom>
          <a:solidFill>
            <a:schemeClr val="accent6">
              <a:lumMod val="60000"/>
              <a:lumOff val="40000"/>
            </a:schemeClr>
          </a:solidFill>
          <a:ln w="57150">
            <a:solidFill>
              <a:srgbClr val="002060"/>
            </a:solidFill>
          </a:ln>
        </p:spPr>
        <p:txBody>
          <a:bodyPr wrap="square" rtlCol="0">
            <a:spAutoFit/>
          </a:bodyPr>
          <a:lstStyle/>
          <a:p>
            <a:pPr algn="ctr"/>
            <a:r>
              <a:rPr lang="en-GB" dirty="0" smtClean="0"/>
              <a:t>Incomes Rise</a:t>
            </a:r>
            <a:endParaRPr lang="en-GB" dirty="0"/>
          </a:p>
        </p:txBody>
      </p:sp>
      <p:sp>
        <p:nvSpPr>
          <p:cNvPr id="11" name="TextBox 10"/>
          <p:cNvSpPr txBox="1"/>
          <p:nvPr/>
        </p:nvSpPr>
        <p:spPr>
          <a:xfrm>
            <a:off x="6084168" y="1685913"/>
            <a:ext cx="2749614" cy="369332"/>
          </a:xfrm>
          <a:prstGeom prst="rect">
            <a:avLst/>
          </a:prstGeom>
          <a:solidFill>
            <a:schemeClr val="accent6">
              <a:lumMod val="60000"/>
              <a:lumOff val="40000"/>
            </a:schemeClr>
          </a:solidFill>
          <a:ln w="57150">
            <a:solidFill>
              <a:srgbClr val="002060"/>
            </a:solidFill>
          </a:ln>
        </p:spPr>
        <p:txBody>
          <a:bodyPr wrap="square" rtlCol="0">
            <a:spAutoFit/>
          </a:bodyPr>
          <a:lstStyle/>
          <a:p>
            <a:pPr algn="ctr"/>
            <a:r>
              <a:rPr lang="en-GB" dirty="0" smtClean="0"/>
              <a:t>Car Sales Rise</a:t>
            </a:r>
            <a:endParaRPr lang="en-GB" dirty="0"/>
          </a:p>
        </p:txBody>
      </p:sp>
      <p:sp>
        <p:nvSpPr>
          <p:cNvPr id="12" name="TextBox 11"/>
          <p:cNvSpPr txBox="1"/>
          <p:nvPr/>
        </p:nvSpPr>
        <p:spPr>
          <a:xfrm>
            <a:off x="6084168" y="3645024"/>
            <a:ext cx="2749614" cy="923330"/>
          </a:xfrm>
          <a:prstGeom prst="rect">
            <a:avLst/>
          </a:prstGeom>
          <a:solidFill>
            <a:schemeClr val="accent6">
              <a:lumMod val="60000"/>
              <a:lumOff val="40000"/>
            </a:schemeClr>
          </a:solidFill>
          <a:ln w="57150">
            <a:solidFill>
              <a:srgbClr val="002060"/>
            </a:solidFill>
          </a:ln>
        </p:spPr>
        <p:txBody>
          <a:bodyPr wrap="square" rtlCol="0">
            <a:spAutoFit/>
          </a:bodyPr>
          <a:lstStyle/>
          <a:p>
            <a:pPr algn="ctr"/>
            <a:r>
              <a:rPr lang="en-GB" dirty="0" smtClean="0"/>
              <a:t>Oil Companies have an incentive to find and supply more oil</a:t>
            </a:r>
            <a:endParaRPr lang="en-GB" dirty="0"/>
          </a:p>
        </p:txBody>
      </p:sp>
      <p:sp>
        <p:nvSpPr>
          <p:cNvPr id="13" name="TextBox 12"/>
          <p:cNvSpPr txBox="1"/>
          <p:nvPr/>
        </p:nvSpPr>
        <p:spPr>
          <a:xfrm>
            <a:off x="6084168" y="4725144"/>
            <a:ext cx="2749614" cy="1200329"/>
          </a:xfrm>
          <a:prstGeom prst="rect">
            <a:avLst/>
          </a:prstGeom>
          <a:solidFill>
            <a:schemeClr val="accent6">
              <a:lumMod val="60000"/>
              <a:lumOff val="40000"/>
            </a:schemeClr>
          </a:solidFill>
          <a:ln w="57150">
            <a:solidFill>
              <a:srgbClr val="002060"/>
            </a:solidFill>
          </a:ln>
        </p:spPr>
        <p:txBody>
          <a:bodyPr wrap="square" rtlCol="0">
            <a:spAutoFit/>
          </a:bodyPr>
          <a:lstStyle/>
          <a:p>
            <a:pPr algn="ctr"/>
            <a:r>
              <a:rPr lang="en-GB" dirty="0" smtClean="0"/>
              <a:t>Oil firms open up new wells, accessing oil that was too expensive to extract at the old price</a:t>
            </a:r>
            <a:endParaRPr lang="en-GB" dirty="0"/>
          </a:p>
        </p:txBody>
      </p:sp>
      <p:sp>
        <p:nvSpPr>
          <p:cNvPr id="14" name="TextBox 13"/>
          <p:cNvSpPr txBox="1"/>
          <p:nvPr/>
        </p:nvSpPr>
        <p:spPr>
          <a:xfrm>
            <a:off x="6084168" y="6219991"/>
            <a:ext cx="2749614" cy="377361"/>
          </a:xfrm>
          <a:prstGeom prst="rect">
            <a:avLst/>
          </a:prstGeom>
          <a:solidFill>
            <a:schemeClr val="accent6">
              <a:lumMod val="60000"/>
              <a:lumOff val="40000"/>
            </a:schemeClr>
          </a:solidFill>
          <a:ln w="57150">
            <a:solidFill>
              <a:srgbClr val="002060"/>
            </a:solidFill>
          </a:ln>
        </p:spPr>
        <p:txBody>
          <a:bodyPr wrap="square" rtlCol="0">
            <a:spAutoFit/>
          </a:bodyPr>
          <a:lstStyle/>
          <a:p>
            <a:pPr algn="ctr"/>
            <a:r>
              <a:rPr lang="en-GB" dirty="0" smtClean="0"/>
              <a:t>Oil Supplies Rise</a:t>
            </a:r>
            <a:endParaRPr lang="en-GB" dirty="0"/>
          </a:p>
        </p:txBody>
      </p:sp>
      <p:sp>
        <p:nvSpPr>
          <p:cNvPr id="15" name="TextBox 14"/>
          <p:cNvSpPr txBox="1"/>
          <p:nvPr/>
        </p:nvSpPr>
        <p:spPr>
          <a:xfrm>
            <a:off x="6084168" y="2260330"/>
            <a:ext cx="2749614" cy="646331"/>
          </a:xfrm>
          <a:prstGeom prst="rect">
            <a:avLst/>
          </a:prstGeom>
          <a:solidFill>
            <a:schemeClr val="accent6">
              <a:lumMod val="60000"/>
              <a:lumOff val="40000"/>
            </a:schemeClr>
          </a:solidFill>
          <a:ln w="57150">
            <a:solidFill>
              <a:srgbClr val="002060"/>
            </a:solidFill>
          </a:ln>
        </p:spPr>
        <p:txBody>
          <a:bodyPr wrap="square" rtlCol="0">
            <a:spAutoFit/>
          </a:bodyPr>
          <a:lstStyle/>
          <a:p>
            <a:pPr algn="ctr"/>
            <a:r>
              <a:rPr lang="en-GB" dirty="0" smtClean="0"/>
              <a:t>More petrol is demanded (it is a complement)</a:t>
            </a:r>
            <a:endParaRPr lang="en-GB" dirty="0"/>
          </a:p>
        </p:txBody>
      </p:sp>
      <p:sp>
        <p:nvSpPr>
          <p:cNvPr id="16" name="TextBox 15"/>
          <p:cNvSpPr txBox="1"/>
          <p:nvPr/>
        </p:nvSpPr>
        <p:spPr>
          <a:xfrm>
            <a:off x="6084168" y="3111746"/>
            <a:ext cx="2749614" cy="369332"/>
          </a:xfrm>
          <a:prstGeom prst="rect">
            <a:avLst/>
          </a:prstGeom>
          <a:solidFill>
            <a:schemeClr val="accent6">
              <a:lumMod val="60000"/>
              <a:lumOff val="40000"/>
            </a:schemeClr>
          </a:solidFill>
          <a:ln w="57150">
            <a:solidFill>
              <a:srgbClr val="002060"/>
            </a:solidFill>
          </a:ln>
        </p:spPr>
        <p:txBody>
          <a:bodyPr wrap="square" rtlCol="0">
            <a:spAutoFit/>
          </a:bodyPr>
          <a:lstStyle/>
          <a:p>
            <a:pPr algn="ctr"/>
            <a:r>
              <a:rPr lang="en-GB" dirty="0" smtClean="0"/>
              <a:t>Petrol prices rise</a:t>
            </a:r>
            <a:endParaRPr lang="en-GB" dirty="0"/>
          </a:p>
        </p:txBody>
      </p:sp>
      <p:graphicFrame>
        <p:nvGraphicFramePr>
          <p:cNvPr id="7" name="Table 6"/>
          <p:cNvGraphicFramePr>
            <a:graphicFrameLocks noGrp="1"/>
          </p:cNvGraphicFramePr>
          <p:nvPr>
            <p:extLst>
              <p:ext uri="{D42A27DB-BD31-4B8C-83A1-F6EECF244321}">
                <p14:modId xmlns:p14="http://schemas.microsoft.com/office/powerpoint/2010/main" val="3659106619"/>
              </p:ext>
            </p:extLst>
          </p:nvPr>
        </p:nvGraphicFramePr>
        <p:xfrm>
          <a:off x="251520" y="1124744"/>
          <a:ext cx="5688632" cy="1539240"/>
        </p:xfrm>
        <a:graphic>
          <a:graphicData uri="http://schemas.openxmlformats.org/drawingml/2006/table">
            <a:tbl>
              <a:tblPr firstRow="1" bandRow="1">
                <a:tableStyleId>{5C22544A-7EE6-4342-B048-85BDC9FD1C3A}</a:tableStyleId>
              </a:tblPr>
              <a:tblGrid>
                <a:gridCol w="2880320"/>
                <a:gridCol w="2808312"/>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00" b="0" dirty="0" smtClean="0">
                          <a:solidFill>
                            <a:srgbClr val="000000"/>
                          </a:solidFill>
                          <a:latin typeface="Arial" panose="020B0604020202020204" pitchFamily="34" charset="0"/>
                          <a:ea typeface="Segoe UI" panose="020B0502040204020203" pitchFamily="34" charset="0"/>
                          <a:cs typeface="Arial" panose="020B0604020202020204" pitchFamily="34" charset="0"/>
                        </a:rPr>
                        <a:t>The quantity supplied responds to changes in demand which causes prices and profits to increase or decrease.</a:t>
                      </a:r>
                      <a:endParaRPr lang="en-GB" sz="1900" b="0" dirty="0" smtClean="0">
                        <a:latin typeface="Arial" panose="020B0604020202020204" pitchFamily="34" charset="0"/>
                        <a:cs typeface="Arial" panose="020B0604020202020204" pitchFamily="34" charset="0"/>
                      </a:endParaRPr>
                    </a:p>
                  </a:txBody>
                  <a:tcPr/>
                </a:tc>
                <a:tc>
                  <a:txBody>
                    <a:bodyPr/>
                    <a:lstStyle/>
                    <a:p>
                      <a:r>
                        <a:rPr kumimoji="0" lang="en-US" sz="1900" b="0" kern="1200" dirty="0" smtClean="0">
                          <a:solidFill>
                            <a:schemeClr val="tx1"/>
                          </a:solidFill>
                          <a:effectLst/>
                          <a:latin typeface="Arial" panose="020B0604020202020204" pitchFamily="34" charset="0"/>
                          <a:ea typeface="+mn-ea"/>
                          <a:cs typeface="Arial" panose="020B0604020202020204" pitchFamily="34" charset="0"/>
                        </a:rPr>
                        <a:t>The quantity demanded responds to changes in prices as consumers try to get the best value for the amount they spend</a:t>
                      </a:r>
                      <a:endParaRPr lang="en-GB" sz="1900" b="0" dirty="0">
                        <a:solidFill>
                          <a:schemeClr val="tx1"/>
                        </a:solidFill>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4107795607"/>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2700" b="1" dirty="0" smtClean="0"/>
              <a:t>5.3 –  Market Changes – What Will Influence Supply</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29</a:t>
            </a:r>
            <a:endParaRPr lang="en-GB" sz="1300" b="1" dirty="0">
              <a:latin typeface="Arial" panose="020B0604020202020204" pitchFamily="34" charset="0"/>
              <a:cs typeface="Arial" panose="020B0604020202020204" pitchFamily="34" charset="0"/>
            </a:endParaRPr>
          </a:p>
        </p:txBody>
      </p:sp>
      <p:sp>
        <p:nvSpPr>
          <p:cNvPr id="4" name="AutoShape 4" descr="Image result for bright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Rectangle 2"/>
          <p:cNvSpPr/>
          <p:nvPr/>
        </p:nvSpPr>
        <p:spPr>
          <a:xfrm>
            <a:off x="251520" y="1086267"/>
            <a:ext cx="6984776" cy="5547673"/>
          </a:xfrm>
          <a:prstGeom prst="rect">
            <a:avLst/>
          </a:prstGeom>
        </p:spPr>
        <p:txBody>
          <a:bodyPr wrap="square">
            <a:spAutoFit/>
          </a:bodyPr>
          <a:lstStyle/>
          <a:p>
            <a:pPr marL="342900" marR="0" indent="-342900" algn="just">
              <a:spcBef>
                <a:spcPts val="0"/>
              </a:spcBef>
              <a:spcAft>
                <a:spcPts val="300"/>
              </a:spcAft>
              <a:buClr>
                <a:srgbClr val="00B050"/>
              </a:buClr>
              <a:buFont typeface="Wingdings 3" panose="05040102010807070707" pitchFamily="18" charset="2"/>
              <a:buChar char=""/>
            </a:pPr>
            <a:r>
              <a:rPr lang="en-US" dirty="0" smtClean="0">
                <a:latin typeface="Arial" panose="020B0604020202020204" pitchFamily="34" charset="0"/>
                <a:ea typeface="Segoe UI" panose="020B0502040204020203" pitchFamily="34" charset="0"/>
                <a:cs typeface="Arial" panose="020B0604020202020204" pitchFamily="34" charset="0"/>
              </a:rPr>
              <a:t>Previously </a:t>
            </a:r>
            <a:r>
              <a:rPr lang="en-US" dirty="0">
                <a:latin typeface="Arial" panose="020B0604020202020204" pitchFamily="34" charset="0"/>
                <a:ea typeface="Segoe UI" panose="020B0502040204020203" pitchFamily="34" charset="0"/>
                <a:cs typeface="Arial" panose="020B0604020202020204" pitchFamily="34" charset="0"/>
              </a:rPr>
              <a:t>we found that prices affect the quantity supplied because they make the product either more or less profitable and create an incentive to produce more or less. But supply can change for other reasons too:</a:t>
            </a:r>
          </a:p>
          <a:p>
            <a:pPr marL="685800" marR="0" indent="-279400" algn="just">
              <a:spcBef>
                <a:spcPts val="0"/>
              </a:spcBef>
              <a:spcAft>
                <a:spcPts val="300"/>
              </a:spcAft>
              <a:buClr>
                <a:srgbClr val="00B050"/>
              </a:buClr>
              <a:buFont typeface="Arial" panose="020B0604020202020204" pitchFamily="34" charset="0"/>
              <a:buChar char="•"/>
            </a:pPr>
            <a:r>
              <a:rPr lang="en-US" dirty="0" smtClean="0">
                <a:latin typeface="Arial" panose="020B0604020202020204" pitchFamily="34" charset="0"/>
                <a:ea typeface="Segoe UI" panose="020B0502040204020203" pitchFamily="34" charset="0"/>
                <a:cs typeface="Arial" panose="020B0604020202020204" pitchFamily="34" charset="0"/>
              </a:rPr>
              <a:t>Costs </a:t>
            </a:r>
            <a:r>
              <a:rPr lang="en-US" dirty="0">
                <a:latin typeface="Arial" panose="020B0604020202020204" pitchFamily="34" charset="0"/>
                <a:ea typeface="Segoe UI" panose="020B0502040204020203" pitchFamily="34" charset="0"/>
                <a:cs typeface="Arial" panose="020B0604020202020204" pitchFamily="34" charset="0"/>
              </a:rPr>
              <a:t>of production</a:t>
            </a:r>
          </a:p>
          <a:p>
            <a:pPr marL="685800" marR="0" indent="-279400" algn="just">
              <a:spcBef>
                <a:spcPts val="0"/>
              </a:spcBef>
              <a:spcAft>
                <a:spcPts val="300"/>
              </a:spcAft>
              <a:buClr>
                <a:srgbClr val="00B050"/>
              </a:buClr>
              <a:buFont typeface="Arial" panose="020B0604020202020204" pitchFamily="34" charset="0"/>
              <a:buChar char="•"/>
            </a:pPr>
            <a:r>
              <a:rPr lang="en-US" dirty="0" smtClean="0">
                <a:latin typeface="Arial" panose="020B0604020202020204" pitchFamily="34" charset="0"/>
                <a:ea typeface="Segoe UI" panose="020B0502040204020203" pitchFamily="34" charset="0"/>
                <a:cs typeface="Arial" panose="020B0604020202020204" pitchFamily="34" charset="0"/>
              </a:rPr>
              <a:t>Technical change</a:t>
            </a:r>
            <a:endParaRPr lang="en-US" dirty="0">
              <a:latin typeface="Arial" panose="020B0604020202020204" pitchFamily="34" charset="0"/>
              <a:ea typeface="Segoe UI" panose="020B0502040204020203" pitchFamily="34" charset="0"/>
              <a:cs typeface="Arial" panose="020B0604020202020204" pitchFamily="34" charset="0"/>
            </a:endParaRPr>
          </a:p>
          <a:p>
            <a:pPr marR="0" algn="just">
              <a:spcBef>
                <a:spcPts val="0"/>
              </a:spcBef>
              <a:spcAft>
                <a:spcPts val="300"/>
              </a:spcAft>
              <a:buClr>
                <a:srgbClr val="00B050"/>
              </a:buClr>
            </a:pPr>
            <a:r>
              <a:rPr lang="en-US" b="1" dirty="0" smtClean="0">
                <a:latin typeface="Arial" panose="020B0604020202020204" pitchFamily="34" charset="0"/>
                <a:ea typeface="Segoe UI" panose="020B0502040204020203" pitchFamily="34" charset="0"/>
                <a:cs typeface="Arial" panose="020B0604020202020204" pitchFamily="34" charset="0"/>
              </a:rPr>
              <a:t>Prices and Cost</a:t>
            </a:r>
          </a:p>
          <a:p>
            <a:pPr marL="342900" marR="0" indent="-342900" algn="just">
              <a:spcBef>
                <a:spcPts val="0"/>
              </a:spcBef>
              <a:spcAft>
                <a:spcPts val="300"/>
              </a:spcAft>
              <a:buClr>
                <a:srgbClr val="00B050"/>
              </a:buClr>
              <a:buFont typeface="Wingdings 3" panose="05040102010807070707" pitchFamily="18" charset="2"/>
              <a:buChar char=""/>
            </a:pPr>
            <a:r>
              <a:rPr lang="en-US" dirty="0" smtClean="0">
                <a:latin typeface="Arial" panose="020B0604020202020204" pitchFamily="34" charset="0"/>
                <a:ea typeface="Segoe UI" panose="020B0502040204020203" pitchFamily="34" charset="0"/>
                <a:cs typeface="Arial" panose="020B0604020202020204" pitchFamily="34" charset="0"/>
              </a:rPr>
              <a:t>When </a:t>
            </a:r>
            <a:r>
              <a:rPr lang="en-US" dirty="0">
                <a:latin typeface="Arial" panose="020B0604020202020204" pitchFamily="34" charset="0"/>
                <a:ea typeface="Segoe UI" panose="020B0502040204020203" pitchFamily="34" charset="0"/>
                <a:cs typeface="Arial" panose="020B0604020202020204" pitchFamily="34" charset="0"/>
              </a:rPr>
              <a:t>costs of production fall, businesses can cut their prices and still make enough profit to survive. Where there is competition, falling prices will bring more customers into the market and sales will rise. Think about TVs. To start with, long ago in the 1950s, they were expensive. But as technologies improved and producers became more experienced, prices fell until in time, thirty years later, nearly everyone had a TV. </a:t>
            </a:r>
            <a:endParaRPr lang="en-US" dirty="0" smtClean="0">
              <a:latin typeface="Arial" panose="020B0604020202020204" pitchFamily="34" charset="0"/>
              <a:ea typeface="Segoe UI" panose="020B0502040204020203" pitchFamily="34" charset="0"/>
              <a:cs typeface="Arial" panose="020B0604020202020204" pitchFamily="34" charset="0"/>
            </a:endParaRPr>
          </a:p>
          <a:p>
            <a:pPr marL="342900" marR="0" indent="-342900" algn="just">
              <a:spcBef>
                <a:spcPts val="0"/>
              </a:spcBef>
              <a:spcAft>
                <a:spcPts val="300"/>
              </a:spcAft>
              <a:buClr>
                <a:srgbClr val="00B050"/>
              </a:buClr>
              <a:buFont typeface="Wingdings 3" panose="05040102010807070707" pitchFamily="18" charset="2"/>
              <a:buChar char=""/>
            </a:pPr>
            <a:r>
              <a:rPr lang="en-US" dirty="0" smtClean="0">
                <a:latin typeface="Arial" panose="020B0604020202020204" pitchFamily="34" charset="0"/>
                <a:ea typeface="Segoe UI" panose="020B0502040204020203" pitchFamily="34" charset="0"/>
                <a:cs typeface="Arial" panose="020B0604020202020204" pitchFamily="34" charset="0"/>
              </a:rPr>
              <a:t>There </a:t>
            </a:r>
            <a:r>
              <a:rPr lang="en-US" dirty="0">
                <a:latin typeface="Arial" panose="020B0604020202020204" pitchFamily="34" charset="0"/>
                <a:ea typeface="Segoe UI" panose="020B0502040204020203" pitchFamily="34" charset="0"/>
                <a:cs typeface="Arial" panose="020B0604020202020204" pitchFamily="34" charset="0"/>
              </a:rPr>
              <a:t>has been a similar story with many new products, more recently with smartphones and flat screen TVs. Most producers look to sell at high prices at first, to just a few people (the early adopters). This helps them to recoup the development costs of the </a:t>
            </a:r>
            <a:r>
              <a:rPr lang="en-US" dirty="0" smtClean="0">
                <a:latin typeface="Arial" panose="020B0604020202020204" pitchFamily="34" charset="0"/>
                <a:ea typeface="Segoe UI" panose="020B0502040204020203" pitchFamily="34" charset="0"/>
                <a:cs typeface="Arial" panose="020B0604020202020204" pitchFamily="34" charset="0"/>
              </a:rPr>
              <a:t>product.</a:t>
            </a:r>
          </a:p>
        </p:txBody>
      </p:sp>
      <p:pic>
        <p:nvPicPr>
          <p:cNvPr id="17" name="Picture 1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720797" y="1141349"/>
            <a:ext cx="1151144" cy="991507"/>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720789" y="2178114"/>
            <a:ext cx="1151019" cy="892628"/>
          </a:xfrm>
          <a:prstGeom prst="rect">
            <a:avLst/>
          </a:prstGeom>
        </p:spPr>
      </p:pic>
      <p:pic>
        <p:nvPicPr>
          <p:cNvPr id="20" name="Picture 19"/>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720882" y="3116000"/>
            <a:ext cx="1150926" cy="737878"/>
          </a:xfrm>
          <a:prstGeom prst="rect">
            <a:avLst/>
          </a:prstGeom>
        </p:spPr>
      </p:pic>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28902" y="3899136"/>
            <a:ext cx="1142907" cy="856077"/>
          </a:xfrm>
          <a:prstGeom prst="rect">
            <a:avLst/>
          </a:prstGeom>
        </p:spPr>
      </p:pic>
      <p:pic>
        <p:nvPicPr>
          <p:cNvPr id="22" name="Picture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20790" y="4800471"/>
            <a:ext cx="1151020" cy="971762"/>
          </a:xfrm>
          <a:prstGeom prst="rect">
            <a:avLst/>
          </a:prstGeom>
        </p:spPr>
      </p:pic>
      <p:pic>
        <p:nvPicPr>
          <p:cNvPr id="23" name="Picture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40352" y="5817489"/>
            <a:ext cx="1131459" cy="851871"/>
          </a:xfrm>
          <a:prstGeom prst="rect">
            <a:avLst/>
          </a:prstGeom>
        </p:spPr>
      </p:pic>
    </p:spTree>
    <p:extLst>
      <p:ext uri="{BB962C8B-B14F-4D97-AF65-F5344CB8AC3E}">
        <p14:creationId xmlns:p14="http://schemas.microsoft.com/office/powerpoint/2010/main" val="3713419488"/>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44624"/>
            <a:ext cx="7704856" cy="548680"/>
          </a:xfrm>
        </p:spPr>
        <p:txBody>
          <a:bodyPr>
            <a:noAutofit/>
          </a:bodyPr>
          <a:lstStyle/>
          <a:p>
            <a:r>
              <a:rPr lang="en-GB" sz="2700" b="1" dirty="0" smtClean="0"/>
              <a:t>5.3 –  Market Changes – What Will Influence Supply</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29</a:t>
            </a:r>
            <a:endParaRPr lang="en-GB" sz="1300" b="1" dirty="0">
              <a:latin typeface="Arial" panose="020B0604020202020204" pitchFamily="34" charset="0"/>
              <a:cs typeface="Arial" panose="020B0604020202020204" pitchFamily="34" charset="0"/>
            </a:endParaRPr>
          </a:p>
        </p:txBody>
      </p:sp>
      <p:sp>
        <p:nvSpPr>
          <p:cNvPr id="4" name="AutoShape 4" descr="Image result for bright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Rectangle 2"/>
          <p:cNvSpPr/>
          <p:nvPr/>
        </p:nvSpPr>
        <p:spPr>
          <a:xfrm>
            <a:off x="251520" y="1086267"/>
            <a:ext cx="8568952" cy="2215991"/>
          </a:xfrm>
          <a:prstGeom prst="rect">
            <a:avLst/>
          </a:prstGeom>
        </p:spPr>
        <p:txBody>
          <a:bodyPr wrap="square">
            <a:spAutoFit/>
          </a:bodyPr>
          <a:lstStyle/>
          <a:p>
            <a:pPr marL="342900" marR="0" indent="-342900" algn="just">
              <a:spcBef>
                <a:spcPts val="0"/>
              </a:spcBef>
              <a:spcAft>
                <a:spcPts val="300"/>
              </a:spcAft>
              <a:buClr>
                <a:srgbClr val="00B050"/>
              </a:buClr>
              <a:buFont typeface="Wingdings 3" panose="05040102010807070707" pitchFamily="18" charset="2"/>
              <a:buChar char=""/>
            </a:pPr>
            <a:r>
              <a:rPr lang="en-US" sz="1900" dirty="0" smtClean="0">
                <a:latin typeface="Arial" panose="020B0604020202020204" pitchFamily="34" charset="0"/>
                <a:ea typeface="Segoe UI" panose="020B0502040204020203" pitchFamily="34" charset="0"/>
                <a:cs typeface="Arial" panose="020B0604020202020204" pitchFamily="34" charset="0"/>
              </a:rPr>
              <a:t>Later </a:t>
            </a:r>
            <a:r>
              <a:rPr lang="en-US" sz="1900" dirty="0">
                <a:latin typeface="Arial" panose="020B0604020202020204" pitchFamily="34" charset="0"/>
                <a:ea typeface="Segoe UI" panose="020B0502040204020203" pitchFamily="34" charset="0"/>
                <a:cs typeface="Arial" panose="020B0604020202020204" pitchFamily="34" charset="0"/>
              </a:rPr>
              <a:t>they aim for the mass market, using the experience they have gained to produce more cheaply. As the price falls the quantity demanded can increase dramatically</a:t>
            </a:r>
            <a:r>
              <a:rPr lang="en-US" sz="1900" dirty="0" smtClean="0">
                <a:latin typeface="Arial" panose="020B0604020202020204" pitchFamily="34" charset="0"/>
                <a:ea typeface="Segoe UI" panose="020B0502040204020203" pitchFamily="34" charset="0"/>
                <a:cs typeface="Arial" panose="020B0604020202020204" pitchFamily="34" charset="0"/>
              </a:rPr>
              <a:t>.</a:t>
            </a:r>
          </a:p>
          <a:p>
            <a:pPr marR="0" algn="just">
              <a:spcBef>
                <a:spcPts val="0"/>
              </a:spcBef>
              <a:spcAft>
                <a:spcPts val="300"/>
              </a:spcAft>
              <a:buClr>
                <a:srgbClr val="00B050"/>
              </a:buClr>
            </a:pPr>
            <a:r>
              <a:rPr lang="en-US" sz="1900" b="1" dirty="0" smtClean="0"/>
              <a:t>Technological Change</a:t>
            </a:r>
          </a:p>
          <a:p>
            <a:pPr marL="342900" marR="0" indent="-342900" algn="just">
              <a:spcBef>
                <a:spcPts val="0"/>
              </a:spcBef>
              <a:spcAft>
                <a:spcPts val="300"/>
              </a:spcAft>
              <a:buClr>
                <a:srgbClr val="00B050"/>
              </a:buClr>
              <a:buFont typeface="Wingdings 3" panose="05040102010807070707" pitchFamily="18" charset="2"/>
              <a:buChar char=""/>
            </a:pPr>
            <a:r>
              <a:rPr lang="en-US" sz="1900" dirty="0" smtClean="0"/>
              <a:t>This </a:t>
            </a:r>
            <a:r>
              <a:rPr lang="en-US" sz="1900" dirty="0"/>
              <a:t>allows dynamic businesses to produce completely new products, as well as to find new, cheaper ways of producing that cut costs. These are called respectively, </a:t>
            </a:r>
            <a:r>
              <a:rPr lang="en-US" sz="1900" b="1" dirty="0"/>
              <a:t>product innovation </a:t>
            </a:r>
            <a:r>
              <a:rPr lang="en-US" sz="1900" dirty="0"/>
              <a:t>and </a:t>
            </a:r>
            <a:r>
              <a:rPr lang="en-US" sz="1900" b="1" dirty="0"/>
              <a:t>process innovation.</a:t>
            </a:r>
            <a:endParaRPr lang="en-US" sz="1900" dirty="0">
              <a:latin typeface="Arial" panose="020B0604020202020204" pitchFamily="34" charset="0"/>
              <a:ea typeface="Segoe UI" panose="020B0502040204020203" pitchFamily="34" charset="0"/>
              <a:cs typeface="Arial" panose="020B060402020202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3084243105"/>
              </p:ext>
            </p:extLst>
          </p:nvPr>
        </p:nvGraphicFramePr>
        <p:xfrm>
          <a:off x="328810" y="3429000"/>
          <a:ext cx="8491662" cy="3169920"/>
        </p:xfrm>
        <a:graphic>
          <a:graphicData uri="http://schemas.openxmlformats.org/drawingml/2006/table">
            <a:tbl>
              <a:tblPr>
                <a:tableStyleId>{5C22544A-7EE6-4342-B048-85BDC9FD1C3A}</a:tableStyleId>
              </a:tblPr>
              <a:tblGrid>
                <a:gridCol w="8491662"/>
              </a:tblGrid>
              <a:tr h="1454150">
                <a:tc>
                  <a:txBody>
                    <a:bodyPr/>
                    <a:lstStyle/>
                    <a:p>
                      <a:pPr marL="0" marR="0" indent="0" algn="just">
                        <a:lnSpc>
                          <a:spcPct val="100000"/>
                        </a:lnSpc>
                        <a:spcBef>
                          <a:spcPts val="0"/>
                        </a:spcBef>
                        <a:spcAft>
                          <a:spcPts val="0"/>
                        </a:spcAft>
                      </a:pPr>
                      <a:r>
                        <a:rPr kumimoji="0" lang="en-US" sz="1960" b="1" kern="1200" dirty="0">
                          <a:solidFill>
                            <a:srgbClr val="FF0000"/>
                          </a:solidFill>
                          <a:latin typeface="Arial" panose="020B0604020202020204" pitchFamily="34" charset="0"/>
                          <a:ea typeface="+mn-ea"/>
                          <a:cs typeface="Arial" panose="020B0604020202020204" pitchFamily="34" charset="0"/>
                        </a:rPr>
                        <a:t>Costs of production </a:t>
                      </a:r>
                      <a:r>
                        <a:rPr kumimoji="0" lang="en-US" sz="1960" kern="1200" dirty="0">
                          <a:solidFill>
                            <a:schemeClr val="tx1"/>
                          </a:solidFill>
                          <a:latin typeface="Arial" panose="020B0604020202020204" pitchFamily="34" charset="0"/>
                          <a:ea typeface="+mn-ea"/>
                          <a:cs typeface="Arial" panose="020B0604020202020204" pitchFamily="34" charset="0"/>
                        </a:rPr>
                        <a:t>are all those payments that are needed in order to create a product and make it available in the market. They include wages, the cost of premises and capital equipment and the cost of any bought-in inputs like components in a car factory or shampoo at the hairdressers. </a:t>
                      </a:r>
                      <a:endParaRPr kumimoji="0" lang="en-US" sz="1960" kern="1200" dirty="0" smtClean="0">
                        <a:solidFill>
                          <a:schemeClr val="tx1"/>
                        </a:solidFill>
                        <a:latin typeface="Arial" panose="020B0604020202020204" pitchFamily="34" charset="0"/>
                        <a:ea typeface="+mn-ea"/>
                        <a:cs typeface="Arial" panose="020B0604020202020204" pitchFamily="34" charset="0"/>
                      </a:endParaRPr>
                    </a:p>
                    <a:p>
                      <a:pPr marL="0" marR="0" indent="0" algn="just">
                        <a:lnSpc>
                          <a:spcPct val="100000"/>
                        </a:lnSpc>
                        <a:spcBef>
                          <a:spcPts val="0"/>
                        </a:spcBef>
                        <a:spcAft>
                          <a:spcPts val="0"/>
                        </a:spcAft>
                      </a:pPr>
                      <a:r>
                        <a:rPr kumimoji="0" lang="en-US" sz="1960" b="1" kern="1200" dirty="0" smtClean="0">
                          <a:solidFill>
                            <a:srgbClr val="FF0000"/>
                          </a:solidFill>
                          <a:latin typeface="Arial" panose="020B0604020202020204" pitchFamily="34" charset="0"/>
                          <a:ea typeface="+mn-ea"/>
                          <a:cs typeface="Arial" panose="020B0604020202020204" pitchFamily="34" charset="0"/>
                        </a:rPr>
                        <a:t>Product </a:t>
                      </a:r>
                      <a:r>
                        <a:rPr kumimoji="0" lang="en-US" sz="1960" b="1" kern="1200" dirty="0">
                          <a:solidFill>
                            <a:srgbClr val="FF0000"/>
                          </a:solidFill>
                          <a:latin typeface="Arial" panose="020B0604020202020204" pitchFamily="34" charset="0"/>
                          <a:ea typeface="+mn-ea"/>
                          <a:cs typeface="Arial" panose="020B0604020202020204" pitchFamily="34" charset="0"/>
                        </a:rPr>
                        <a:t>innovation</a:t>
                      </a:r>
                      <a:r>
                        <a:rPr kumimoji="0" lang="en-US" sz="1960" kern="1200" dirty="0">
                          <a:solidFill>
                            <a:schemeClr val="tx1"/>
                          </a:solidFill>
                          <a:latin typeface="Arial" panose="020B0604020202020204" pitchFamily="34" charset="0"/>
                          <a:ea typeface="+mn-ea"/>
                          <a:cs typeface="Arial" panose="020B0604020202020204" pitchFamily="34" charset="0"/>
                        </a:rPr>
                        <a:t> refers to the development of completely new products. </a:t>
                      </a:r>
                      <a:endParaRPr kumimoji="0" lang="en-US" sz="1960" kern="1200" dirty="0" smtClean="0">
                        <a:solidFill>
                          <a:schemeClr val="tx1"/>
                        </a:solidFill>
                        <a:latin typeface="Arial" panose="020B0604020202020204" pitchFamily="34" charset="0"/>
                        <a:ea typeface="+mn-ea"/>
                        <a:cs typeface="Arial" panose="020B0604020202020204" pitchFamily="34" charset="0"/>
                      </a:endParaRPr>
                    </a:p>
                    <a:p>
                      <a:pPr marL="0" marR="0" indent="0" algn="just">
                        <a:lnSpc>
                          <a:spcPct val="100000"/>
                        </a:lnSpc>
                        <a:spcBef>
                          <a:spcPts val="0"/>
                        </a:spcBef>
                        <a:spcAft>
                          <a:spcPts val="0"/>
                        </a:spcAft>
                      </a:pPr>
                      <a:r>
                        <a:rPr kumimoji="0" lang="en-US" sz="1960" b="1" kern="1200" dirty="0" smtClean="0">
                          <a:solidFill>
                            <a:srgbClr val="FF0000"/>
                          </a:solidFill>
                          <a:latin typeface="Arial" panose="020B0604020202020204" pitchFamily="34" charset="0"/>
                          <a:ea typeface="+mn-ea"/>
                          <a:cs typeface="Arial" panose="020B0604020202020204" pitchFamily="34" charset="0"/>
                        </a:rPr>
                        <a:t>Process </a:t>
                      </a:r>
                      <a:r>
                        <a:rPr kumimoji="0" lang="en-US" sz="1960" b="1" kern="1200" dirty="0">
                          <a:solidFill>
                            <a:srgbClr val="FF0000"/>
                          </a:solidFill>
                          <a:latin typeface="Arial" panose="020B0604020202020204" pitchFamily="34" charset="0"/>
                          <a:ea typeface="+mn-ea"/>
                          <a:cs typeface="Arial" panose="020B0604020202020204" pitchFamily="34" charset="0"/>
                        </a:rPr>
                        <a:t>innovation</a:t>
                      </a:r>
                      <a:r>
                        <a:rPr kumimoji="0" lang="en-US" sz="1960" kern="1200" dirty="0">
                          <a:solidFill>
                            <a:schemeClr val="tx1"/>
                          </a:solidFill>
                          <a:latin typeface="Arial" panose="020B0604020202020204" pitchFamily="34" charset="0"/>
                          <a:ea typeface="+mn-ea"/>
                          <a:cs typeface="Arial" panose="020B0604020202020204" pitchFamily="34" charset="0"/>
                        </a:rPr>
                        <a:t> uses new technologies to produce existing or similar products at lower cost. </a:t>
                      </a:r>
                      <a:r>
                        <a:rPr kumimoji="0" lang="en-US" sz="1960" b="1" kern="1200" dirty="0">
                          <a:solidFill>
                            <a:srgbClr val="FF0000"/>
                          </a:solidFill>
                          <a:latin typeface="Arial" panose="020B0604020202020204" pitchFamily="34" charset="0"/>
                          <a:ea typeface="+mn-ea"/>
                          <a:cs typeface="Arial" panose="020B0604020202020204" pitchFamily="34" charset="0"/>
                        </a:rPr>
                        <a:t>Technical or technological change</a:t>
                      </a:r>
                      <a:r>
                        <a:rPr kumimoji="0" lang="en-US" sz="1960" kern="1200" dirty="0">
                          <a:solidFill>
                            <a:schemeClr val="tx1"/>
                          </a:solidFill>
                          <a:latin typeface="Arial" panose="020B0604020202020204" pitchFamily="34" charset="0"/>
                          <a:ea typeface="+mn-ea"/>
                          <a:cs typeface="Arial" panose="020B0604020202020204" pitchFamily="34" charset="0"/>
                        </a:rPr>
                        <a:t> uses new scientific knowledge and improved engineering techniques to create both new products and new production methods</a:t>
                      </a:r>
                      <a:r>
                        <a:rPr lang="en-US" sz="1960" spc="0" dirty="0">
                          <a:effectLst/>
                          <a:latin typeface="Arial" panose="020B0604020202020204" pitchFamily="34" charset="0"/>
                          <a:cs typeface="Arial" panose="020B0604020202020204" pitchFamily="34" charset="0"/>
                        </a:rPr>
                        <a:t>.</a:t>
                      </a:r>
                      <a:endParaRPr lang="en-GB" sz="1960" dirty="0">
                        <a:effectLst/>
                        <a:latin typeface="Arial" panose="020B0604020202020204" pitchFamily="34" charset="0"/>
                        <a:ea typeface="Segoe UI" panose="020B0502040204020203" pitchFamily="34" charset="0"/>
                        <a:cs typeface="Arial" panose="020B0604020202020204" pitchFamily="34" charset="0"/>
                      </a:endParaRPr>
                    </a:p>
                  </a:txBody>
                  <a:tcPr marL="182880" marR="182880" marT="91440" marB="9144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bl>
          </a:graphicData>
        </a:graphic>
      </p:graphicFrame>
    </p:spTree>
    <p:extLst>
      <p:ext uri="{BB962C8B-B14F-4D97-AF65-F5344CB8AC3E}">
        <p14:creationId xmlns:p14="http://schemas.microsoft.com/office/powerpoint/2010/main" val="1071408294"/>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44624"/>
            <a:ext cx="7704856" cy="548680"/>
          </a:xfrm>
        </p:spPr>
        <p:txBody>
          <a:bodyPr>
            <a:noAutofit/>
          </a:bodyPr>
          <a:lstStyle/>
          <a:p>
            <a:r>
              <a:rPr lang="en-GB" sz="2700" b="1" dirty="0" smtClean="0"/>
              <a:t>5.3 –  Market Changes – What Will Influence Supply</a:t>
            </a:r>
          </a:p>
        </p:txBody>
      </p:sp>
      <p:sp>
        <p:nvSpPr>
          <p:cNvPr id="10" name="Round Same Side Corner Rectangle 9">
            <a:hlinkClick r:id="" action="ppaction://noaction"/>
          </p:cNvPr>
          <p:cNvSpPr/>
          <p:nvPr/>
        </p:nvSpPr>
        <p:spPr>
          <a:xfrm>
            <a:off x="6732240" y="662023"/>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30</a:t>
            </a:r>
            <a:endParaRPr lang="en-GB" sz="1300" b="1" dirty="0">
              <a:latin typeface="Arial" panose="020B0604020202020204" pitchFamily="34" charset="0"/>
              <a:cs typeface="Arial" panose="020B0604020202020204" pitchFamily="34" charset="0"/>
            </a:endParaRPr>
          </a:p>
        </p:txBody>
      </p:sp>
      <p:sp>
        <p:nvSpPr>
          <p:cNvPr id="4" name="AutoShape 4" descr="Image result for brighton"/>
          <p:cNvSpPr>
            <a:spLocks noChangeAspect="1" noChangeArrowheads="1"/>
          </p:cNvSpPr>
          <p:nvPr/>
        </p:nvSpPr>
        <p:spPr bwMode="auto">
          <a:xfrm>
            <a:off x="88875" y="-72455"/>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7" name="Table 6"/>
          <p:cNvGraphicFramePr>
            <a:graphicFrameLocks noGrp="1"/>
          </p:cNvGraphicFramePr>
          <p:nvPr>
            <p:extLst>
              <p:ext uri="{D42A27DB-BD31-4B8C-83A1-F6EECF244321}">
                <p14:modId xmlns:p14="http://schemas.microsoft.com/office/powerpoint/2010/main" val="4105381943"/>
              </p:ext>
            </p:extLst>
          </p:nvPr>
        </p:nvGraphicFramePr>
        <p:xfrm>
          <a:off x="251520" y="1066235"/>
          <a:ext cx="6552728" cy="5623560"/>
        </p:xfrm>
        <a:graphic>
          <a:graphicData uri="http://schemas.openxmlformats.org/drawingml/2006/table">
            <a:tbl>
              <a:tblPr>
                <a:tableStyleId>{5C22544A-7EE6-4342-B048-85BDC9FD1C3A}</a:tableStyleId>
              </a:tblPr>
              <a:tblGrid>
                <a:gridCol w="6552728"/>
              </a:tblGrid>
              <a:tr h="5531117">
                <a:tc>
                  <a:txBody>
                    <a:bodyPr/>
                    <a:lstStyle/>
                    <a:p>
                      <a:pPr marL="0" marR="0" indent="0" algn="just">
                        <a:lnSpc>
                          <a:spcPct val="100000"/>
                        </a:lnSpc>
                        <a:spcBef>
                          <a:spcPts val="0"/>
                        </a:spcBef>
                        <a:spcAft>
                          <a:spcPts val="0"/>
                        </a:spcAft>
                        <a:buClr>
                          <a:srgbClr val="00B050"/>
                        </a:buClr>
                        <a:buFont typeface="Wingdings 3" panose="05040102010807070707" pitchFamily="18" charset="2"/>
                        <a:buNone/>
                      </a:pPr>
                      <a:r>
                        <a:rPr kumimoji="0" lang="en-US" sz="2100" b="1" kern="1200" dirty="0" smtClean="0">
                          <a:solidFill>
                            <a:schemeClr val="tx1"/>
                          </a:solidFill>
                          <a:latin typeface="Arial" panose="020B0604020202020204" pitchFamily="34" charset="0"/>
                          <a:ea typeface="+mn-ea"/>
                          <a:cs typeface="Arial" panose="020B0604020202020204" pitchFamily="34" charset="0"/>
                        </a:rPr>
                        <a:t>Show your understanding</a:t>
                      </a:r>
                    </a:p>
                    <a:p>
                      <a:pPr marL="342900" marR="0" indent="-342900" algn="just">
                        <a:lnSpc>
                          <a:spcPct val="100000"/>
                        </a:lnSpc>
                        <a:spcBef>
                          <a:spcPts val="0"/>
                        </a:spcBef>
                        <a:spcAft>
                          <a:spcPts val="0"/>
                        </a:spcAft>
                        <a:buClr>
                          <a:srgbClr val="00B050"/>
                        </a:buClr>
                        <a:buFont typeface="Wingdings 3" panose="05040102010807070707" pitchFamily="18" charset="2"/>
                        <a:buChar char=""/>
                      </a:pPr>
                      <a:r>
                        <a:rPr kumimoji="0" lang="en-US" sz="2100" b="0" kern="1200" dirty="0" smtClean="0">
                          <a:solidFill>
                            <a:schemeClr val="tx1"/>
                          </a:solidFill>
                          <a:latin typeface="Arial" panose="020B0604020202020204" pitchFamily="34" charset="0"/>
                          <a:ea typeface="+mn-ea"/>
                          <a:cs typeface="Arial" panose="020B0604020202020204" pitchFamily="34" charset="0"/>
                        </a:rPr>
                        <a:t>For each of the following situations, draw a flow chart like the one on page 20 that includes each change in the market as supply and demand interact. Don't forget the possible consequences for competing substitutes. N.B. some flow charts will be longer than others.</a:t>
                      </a:r>
                    </a:p>
                    <a:p>
                      <a:pPr marL="635000" marR="0" indent="-292100" algn="just">
                        <a:lnSpc>
                          <a:spcPct val="100000"/>
                        </a:lnSpc>
                        <a:spcBef>
                          <a:spcPts val="0"/>
                        </a:spcBef>
                        <a:spcAft>
                          <a:spcPts val="0"/>
                        </a:spcAft>
                        <a:buClr>
                          <a:srgbClr val="00B050"/>
                        </a:buClr>
                        <a:buFont typeface="Arial" panose="020B0604020202020204" pitchFamily="34" charset="0"/>
                        <a:buChar char="•"/>
                      </a:pPr>
                      <a:r>
                        <a:rPr kumimoji="0" lang="en-US" sz="2100" b="0" kern="1200" dirty="0" smtClean="0">
                          <a:solidFill>
                            <a:schemeClr val="tx1"/>
                          </a:solidFill>
                          <a:latin typeface="Arial" panose="020B0604020202020204" pitchFamily="34" charset="0"/>
                          <a:ea typeface="+mn-ea"/>
                          <a:cs typeface="Arial" panose="020B0604020202020204" pitchFamily="34" charset="0"/>
                        </a:rPr>
                        <a:t>Dyson comes up with another new type of vacuum cleaner and advertises it widely.</a:t>
                      </a:r>
                    </a:p>
                    <a:p>
                      <a:pPr marL="635000" marR="0" indent="-292100" algn="just">
                        <a:lnSpc>
                          <a:spcPct val="100000"/>
                        </a:lnSpc>
                        <a:spcBef>
                          <a:spcPts val="0"/>
                        </a:spcBef>
                        <a:spcAft>
                          <a:spcPts val="0"/>
                        </a:spcAft>
                        <a:buClr>
                          <a:srgbClr val="00B050"/>
                        </a:buClr>
                        <a:buFont typeface="Arial" panose="020B0604020202020204" pitchFamily="34" charset="0"/>
                        <a:buChar char="•"/>
                      </a:pPr>
                      <a:r>
                        <a:rPr kumimoji="0" lang="en-US" sz="2100" b="0" kern="1200" dirty="0" smtClean="0">
                          <a:solidFill>
                            <a:schemeClr val="tx1"/>
                          </a:solidFill>
                          <a:latin typeface="Arial" panose="020B0604020202020204" pitchFamily="34" charset="0"/>
                          <a:ea typeface="+mn-ea"/>
                          <a:cs typeface="Arial" panose="020B0604020202020204" pitchFamily="34" charset="0"/>
                        </a:rPr>
                        <a:t>Leggings go out of fashion.</a:t>
                      </a:r>
                    </a:p>
                    <a:p>
                      <a:pPr marL="635000" marR="0" indent="-292100" algn="just">
                        <a:lnSpc>
                          <a:spcPct val="100000"/>
                        </a:lnSpc>
                        <a:spcBef>
                          <a:spcPts val="0"/>
                        </a:spcBef>
                        <a:spcAft>
                          <a:spcPts val="0"/>
                        </a:spcAft>
                        <a:buClr>
                          <a:srgbClr val="00B050"/>
                        </a:buClr>
                        <a:buFont typeface="Arial" panose="020B0604020202020204" pitchFamily="34" charset="0"/>
                        <a:buChar char="•"/>
                      </a:pPr>
                      <a:r>
                        <a:rPr kumimoji="0" lang="en-US" sz="2100" b="0" kern="1200" dirty="0" smtClean="0">
                          <a:solidFill>
                            <a:schemeClr val="tx1"/>
                          </a:solidFill>
                          <a:latin typeface="Arial" panose="020B0604020202020204" pitchFamily="34" charset="0"/>
                          <a:ea typeface="+mn-ea"/>
                          <a:cs typeface="Arial" panose="020B0604020202020204" pitchFamily="34" charset="0"/>
                        </a:rPr>
                        <a:t>The cost of making iPads falls as improvements are made to the technologies involved.</a:t>
                      </a:r>
                    </a:p>
                    <a:p>
                      <a:pPr marL="635000" marR="0" indent="-292100" algn="just">
                        <a:lnSpc>
                          <a:spcPct val="100000"/>
                        </a:lnSpc>
                        <a:spcBef>
                          <a:spcPts val="0"/>
                        </a:spcBef>
                        <a:spcAft>
                          <a:spcPts val="0"/>
                        </a:spcAft>
                        <a:buClr>
                          <a:srgbClr val="00B050"/>
                        </a:buClr>
                        <a:buFont typeface="Arial" panose="020B0604020202020204" pitchFamily="34" charset="0"/>
                        <a:buChar char="•"/>
                      </a:pPr>
                      <a:r>
                        <a:rPr kumimoji="0" lang="en-US" sz="2100" b="0" kern="1200" dirty="0" smtClean="0">
                          <a:solidFill>
                            <a:schemeClr val="tx1"/>
                          </a:solidFill>
                          <a:latin typeface="Arial" panose="020B0604020202020204" pitchFamily="34" charset="0"/>
                          <a:ea typeface="+mn-ea"/>
                          <a:cs typeface="Arial" panose="020B0604020202020204" pitchFamily="34" charset="0"/>
                        </a:rPr>
                        <a:t>Doctors recommend massage as a way of reducing stress and improving health.</a:t>
                      </a:r>
                    </a:p>
                    <a:p>
                      <a:pPr marL="635000" marR="0" indent="-292100" algn="just">
                        <a:lnSpc>
                          <a:spcPct val="100000"/>
                        </a:lnSpc>
                        <a:spcBef>
                          <a:spcPts val="0"/>
                        </a:spcBef>
                        <a:spcAft>
                          <a:spcPts val="0"/>
                        </a:spcAft>
                        <a:buClr>
                          <a:srgbClr val="00B050"/>
                        </a:buClr>
                        <a:buFont typeface="Arial" panose="020B0604020202020204" pitchFamily="34" charset="0"/>
                        <a:buChar char="•"/>
                      </a:pPr>
                      <a:r>
                        <a:rPr kumimoji="0" lang="en-US" sz="2100" b="0" kern="1200" dirty="0" smtClean="0">
                          <a:solidFill>
                            <a:schemeClr val="tx1"/>
                          </a:solidFill>
                          <a:latin typeface="Arial" panose="020B0604020202020204" pitchFamily="34" charset="0"/>
                          <a:ea typeface="+mn-ea"/>
                          <a:cs typeface="Arial" panose="020B0604020202020204" pitchFamily="34" charset="0"/>
                        </a:rPr>
                        <a:t>A combination of rising population and rising incomes increases demand for food worldwide.</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bl>
          </a:graphicData>
        </a:graphic>
      </p:graphicFrame>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876256" y="1116732"/>
            <a:ext cx="2016224" cy="152018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76256" y="2708920"/>
            <a:ext cx="1986880" cy="1238302"/>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876256" y="4005064"/>
            <a:ext cx="2016224" cy="1512168"/>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76256" y="5594490"/>
            <a:ext cx="1986880" cy="1074870"/>
          </a:xfrm>
          <a:prstGeom prst="rect">
            <a:avLst/>
          </a:prstGeom>
        </p:spPr>
      </p:pic>
    </p:spTree>
    <p:extLst>
      <p:ext uri="{BB962C8B-B14F-4D97-AF65-F5344CB8AC3E}">
        <p14:creationId xmlns:p14="http://schemas.microsoft.com/office/powerpoint/2010/main" val="336752604"/>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2900" b="1" dirty="0" smtClean="0"/>
              <a:t>5.4 –  Studying the Market – Market Orientation</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29</a:t>
            </a:r>
            <a:endParaRPr lang="en-GB" sz="1300" b="1" dirty="0">
              <a:latin typeface="Arial" panose="020B0604020202020204" pitchFamily="34" charset="0"/>
              <a:cs typeface="Arial" panose="020B0604020202020204" pitchFamily="34" charset="0"/>
            </a:endParaRPr>
          </a:p>
        </p:txBody>
      </p:sp>
      <p:sp>
        <p:nvSpPr>
          <p:cNvPr id="4" name="AutoShape 4" descr="Image result for bright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Rectangle 2"/>
          <p:cNvSpPr/>
          <p:nvPr/>
        </p:nvSpPr>
        <p:spPr>
          <a:xfrm>
            <a:off x="251520" y="1086267"/>
            <a:ext cx="8640960" cy="5438412"/>
          </a:xfrm>
          <a:prstGeom prst="rect">
            <a:avLst/>
          </a:prstGeom>
        </p:spPr>
        <p:txBody>
          <a:bodyPr wrap="square">
            <a:spAutoFit/>
          </a:bodyPr>
          <a:lstStyle/>
          <a:p>
            <a:pPr marL="342900" marR="0" indent="-342900" algn="just">
              <a:spcBef>
                <a:spcPts val="0"/>
              </a:spcBef>
              <a:spcAft>
                <a:spcPts val="300"/>
              </a:spcAft>
              <a:buClr>
                <a:srgbClr val="00B050"/>
              </a:buClr>
              <a:buFont typeface="Wingdings 3" panose="05040102010807070707" pitchFamily="18" charset="2"/>
              <a:buChar char=""/>
            </a:pPr>
            <a:r>
              <a:rPr lang="en-US" sz="2160" dirty="0">
                <a:latin typeface="Arial" panose="020B0604020202020204" pitchFamily="34" charset="0"/>
                <a:ea typeface="Segoe UI" panose="020B0502040204020203" pitchFamily="34" charset="0"/>
                <a:cs typeface="Arial" panose="020B0604020202020204" pitchFamily="34" charset="0"/>
              </a:rPr>
              <a:t>Businesses that are slow to respond to market changes tend to run into trouble. Sales revenue will fall as customers turn away to competing products. Profits will fall and turn to losses and they may have to make some employees redundant. In thinking through the choices they have, pleasing the customers will have to be given a high priority.</a:t>
            </a:r>
          </a:p>
          <a:p>
            <a:pPr marL="342900" marR="0" indent="-342900" algn="just">
              <a:spcBef>
                <a:spcPts val="0"/>
              </a:spcBef>
              <a:spcAft>
                <a:spcPts val="300"/>
              </a:spcAft>
              <a:buClr>
                <a:srgbClr val="00B050"/>
              </a:buClr>
              <a:buFont typeface="Wingdings 3" panose="05040102010807070707" pitchFamily="18" charset="2"/>
              <a:buChar char=""/>
            </a:pPr>
            <a:r>
              <a:rPr lang="en-US" sz="2160" dirty="0">
                <a:latin typeface="Arial" panose="020B0604020202020204" pitchFamily="34" charset="0"/>
                <a:ea typeface="Segoe UI" panose="020B0502040204020203" pitchFamily="34" charset="0"/>
                <a:cs typeface="Arial" panose="020B0604020202020204" pitchFamily="34" charset="0"/>
              </a:rPr>
              <a:t>In the case study on </a:t>
            </a:r>
            <a:r>
              <a:rPr lang="en-US" sz="2160" dirty="0" smtClean="0">
                <a:latin typeface="Arial" panose="020B0604020202020204" pitchFamily="34" charset="0"/>
                <a:ea typeface="Segoe UI" panose="020B0502040204020203" pitchFamily="34" charset="0"/>
                <a:cs typeface="Arial" panose="020B0604020202020204" pitchFamily="34" charset="0"/>
                <a:hlinkClick r:id="rId3" action="ppaction://hlinksldjump"/>
              </a:rPr>
              <a:t>Slide 12</a:t>
            </a:r>
            <a:r>
              <a:rPr lang="en-US" sz="2160" dirty="0" smtClean="0">
                <a:latin typeface="Arial" panose="020B0604020202020204" pitchFamily="34" charset="0"/>
                <a:ea typeface="Segoe UI" panose="020B0502040204020203" pitchFamily="34" charset="0"/>
                <a:cs typeface="Arial" panose="020B0604020202020204" pitchFamily="34" charset="0"/>
              </a:rPr>
              <a:t>, </a:t>
            </a:r>
            <a:r>
              <a:rPr lang="en-US" sz="2160" dirty="0">
                <a:latin typeface="Arial" panose="020B0604020202020204" pitchFamily="34" charset="0"/>
                <a:ea typeface="Segoe UI" panose="020B0502040204020203" pitchFamily="34" charset="0"/>
                <a:cs typeface="Arial" panose="020B0604020202020204" pitchFamily="34" charset="0"/>
              </a:rPr>
              <a:t>the marketing department at the chocolate makers' had been busy finding out what people would like. Many businesses try market testing, seeing how customers get on with the new product in a small area, and making improvements that increase the chances of customer enthusiasm</a:t>
            </a:r>
            <a:r>
              <a:rPr lang="en-US" sz="2160" dirty="0" smtClean="0">
                <a:latin typeface="Arial" panose="020B0604020202020204" pitchFamily="34" charset="0"/>
                <a:ea typeface="Segoe UI" panose="020B0502040204020203" pitchFamily="34" charset="0"/>
                <a:cs typeface="Arial" panose="020B0604020202020204" pitchFamily="34" charset="0"/>
              </a:rPr>
              <a:t>.</a:t>
            </a:r>
            <a:endParaRPr lang="en-US" sz="2160" dirty="0">
              <a:latin typeface="Arial" panose="020B0604020202020204" pitchFamily="34" charset="0"/>
              <a:ea typeface="Segoe UI" panose="020B0502040204020203" pitchFamily="34" charset="0"/>
              <a:cs typeface="Arial" panose="020B0604020202020204" pitchFamily="34" charset="0"/>
            </a:endParaRPr>
          </a:p>
          <a:p>
            <a:pPr marL="342900" marR="0" indent="-342900" algn="just">
              <a:spcBef>
                <a:spcPts val="0"/>
              </a:spcBef>
              <a:spcAft>
                <a:spcPts val="300"/>
              </a:spcAft>
              <a:buClr>
                <a:srgbClr val="00B050"/>
              </a:buClr>
              <a:buFont typeface="Wingdings 3" panose="05040102010807070707" pitchFamily="18" charset="2"/>
              <a:buChar char=""/>
            </a:pPr>
            <a:r>
              <a:rPr lang="en-US" sz="2160" dirty="0">
                <a:latin typeface="Arial" panose="020B0604020202020204" pitchFamily="34" charset="0"/>
                <a:ea typeface="Segoe UI" panose="020B0502040204020203" pitchFamily="34" charset="0"/>
                <a:cs typeface="Arial" panose="020B0604020202020204" pitchFamily="34" charset="0"/>
              </a:rPr>
              <a:t>The businesses that are nimble and adaptable when markets change are likely to be the most profitable and successful in terms of sales. They will be the best able to spot opportunities for new and improved products (product innovation) and to adopt new ways of producing (process innovation).</a:t>
            </a:r>
          </a:p>
        </p:txBody>
      </p:sp>
    </p:spTree>
    <p:extLst>
      <p:ext uri="{BB962C8B-B14F-4D97-AF65-F5344CB8AC3E}">
        <p14:creationId xmlns:p14="http://schemas.microsoft.com/office/powerpoint/2010/main" val="4057826722"/>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2996952"/>
            <a:ext cx="6768752" cy="216024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p:cNvSpPr>
            <a:spLocks noGrp="1"/>
          </p:cNvSpPr>
          <p:nvPr>
            <p:ph type="title"/>
          </p:nvPr>
        </p:nvSpPr>
        <p:spPr>
          <a:xfrm>
            <a:off x="35496" y="72008"/>
            <a:ext cx="7704856" cy="548680"/>
          </a:xfrm>
        </p:spPr>
        <p:txBody>
          <a:bodyPr>
            <a:noAutofit/>
          </a:bodyPr>
          <a:lstStyle/>
          <a:p>
            <a:r>
              <a:rPr lang="en-GB" sz="2900" b="1" dirty="0" smtClean="0"/>
              <a:t>5.4 –  Studying the Market – Market Orientation</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29</a:t>
            </a:r>
            <a:endParaRPr lang="en-GB" sz="1300" b="1" dirty="0">
              <a:latin typeface="Arial" panose="020B0604020202020204" pitchFamily="34" charset="0"/>
              <a:cs typeface="Arial" panose="020B0604020202020204" pitchFamily="34" charset="0"/>
            </a:endParaRPr>
          </a:p>
        </p:txBody>
      </p:sp>
      <p:sp>
        <p:nvSpPr>
          <p:cNvPr id="4" name="AutoShape 4" descr="Image result for bright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Rectangle 2"/>
          <p:cNvSpPr/>
          <p:nvPr/>
        </p:nvSpPr>
        <p:spPr>
          <a:xfrm>
            <a:off x="251520" y="1086267"/>
            <a:ext cx="6768752" cy="5980099"/>
          </a:xfrm>
          <a:prstGeom prst="rect">
            <a:avLst/>
          </a:prstGeom>
        </p:spPr>
        <p:txBody>
          <a:bodyPr wrap="square">
            <a:spAutoFit/>
          </a:bodyPr>
          <a:lstStyle/>
          <a:p>
            <a:pPr marL="342900" marR="0" indent="-342900" algn="just">
              <a:spcBef>
                <a:spcPts val="0"/>
              </a:spcBef>
              <a:spcAft>
                <a:spcPts val="300"/>
              </a:spcAft>
              <a:buClr>
                <a:srgbClr val="00B050"/>
              </a:buClr>
              <a:buFont typeface="Wingdings 3" panose="05040102010807070707" pitchFamily="18" charset="2"/>
              <a:buChar char=""/>
            </a:pPr>
            <a:r>
              <a:rPr lang="en-US" sz="2000" dirty="0">
                <a:latin typeface="Arial" panose="020B0604020202020204" pitchFamily="34" charset="0"/>
                <a:ea typeface="Segoe UI" panose="020B0502040204020203" pitchFamily="34" charset="0"/>
                <a:cs typeface="Arial" panose="020B0604020202020204" pitchFamily="34" charset="0"/>
              </a:rPr>
              <a:t>Market orientation contrasts with product </a:t>
            </a:r>
            <a:r>
              <a:rPr lang="en-US" sz="2000" dirty="0" smtClean="0">
                <a:latin typeface="Arial" panose="020B0604020202020204" pitchFamily="34" charset="0"/>
                <a:ea typeface="Segoe UI" panose="020B0502040204020203" pitchFamily="34" charset="0"/>
                <a:cs typeface="Arial" panose="020B0604020202020204" pitchFamily="34" charset="0"/>
              </a:rPr>
              <a:t>orientation. This </a:t>
            </a:r>
            <a:r>
              <a:rPr lang="en-US" sz="2000" dirty="0">
                <a:latin typeface="Arial" panose="020B0604020202020204" pitchFamily="34" charset="0"/>
                <a:ea typeface="Segoe UI" panose="020B0502040204020203" pitchFamily="34" charset="0"/>
                <a:cs typeface="Arial" panose="020B0604020202020204" pitchFamily="34" charset="0"/>
              </a:rPr>
              <a:t>describes the situation where the business is primarily concerned with the product rather than the market. Management concentrates on perfecting the product, rather than finding out whether it is what the customers actually want.</a:t>
            </a:r>
          </a:p>
          <a:p>
            <a:pPr marL="342900" marR="0" indent="-342900" algn="just">
              <a:spcBef>
                <a:spcPts val="0"/>
              </a:spcBef>
              <a:spcAft>
                <a:spcPts val="300"/>
              </a:spcAft>
              <a:buClr>
                <a:srgbClr val="00B050"/>
              </a:buClr>
              <a:buFont typeface="Wingdings 3" panose="05040102010807070707" pitchFamily="18" charset="2"/>
              <a:buChar char=""/>
            </a:pPr>
            <a:r>
              <a:rPr lang="en-US" sz="2000" b="1" dirty="0">
                <a:solidFill>
                  <a:srgbClr val="FF0000"/>
                </a:solidFill>
                <a:latin typeface="Arial" panose="020B0604020202020204" pitchFamily="34" charset="0"/>
                <a:ea typeface="Segoe UI" panose="020B0502040204020203" pitchFamily="34" charset="0"/>
                <a:cs typeface="Arial" panose="020B0604020202020204" pitchFamily="34" charset="0"/>
              </a:rPr>
              <a:t>Market orientation</a:t>
            </a:r>
            <a:r>
              <a:rPr lang="en-US" sz="2000" dirty="0">
                <a:solidFill>
                  <a:srgbClr val="FF0000"/>
                </a:solidFill>
                <a:latin typeface="Arial" panose="020B0604020202020204" pitchFamily="34" charset="0"/>
                <a:ea typeface="Segoe UI" panose="020B0502040204020203" pitchFamily="34" charset="0"/>
                <a:cs typeface="Arial" panose="020B0604020202020204" pitchFamily="34" charset="0"/>
              </a:rPr>
              <a:t> </a:t>
            </a:r>
            <a:r>
              <a:rPr lang="en-US" sz="2000" dirty="0">
                <a:latin typeface="Arial" panose="020B0604020202020204" pitchFamily="34" charset="0"/>
                <a:ea typeface="Segoe UI" panose="020B0502040204020203" pitchFamily="34" charset="0"/>
                <a:cs typeface="Arial" panose="020B0604020202020204" pitchFamily="34" charset="0"/>
              </a:rPr>
              <a:t>in decision-making implies that the business will focus on the needs of the customer before taking decisions about the product, its price and the way it is promoted.</a:t>
            </a:r>
          </a:p>
          <a:p>
            <a:pPr marL="342900" marR="0" indent="-342900" algn="just">
              <a:spcBef>
                <a:spcPts val="0"/>
              </a:spcBef>
              <a:spcAft>
                <a:spcPts val="300"/>
              </a:spcAft>
              <a:buClr>
                <a:srgbClr val="00B050"/>
              </a:buClr>
              <a:buFont typeface="Wingdings 3" panose="05040102010807070707" pitchFamily="18" charset="2"/>
              <a:buChar char=""/>
            </a:pPr>
            <a:r>
              <a:rPr lang="en-US" sz="2000" b="1" dirty="0">
                <a:solidFill>
                  <a:srgbClr val="FF0000"/>
                </a:solidFill>
                <a:latin typeface="Arial" panose="020B0604020202020204" pitchFamily="34" charset="0"/>
                <a:ea typeface="Segoe UI" panose="020B0502040204020203" pitchFamily="34" charset="0"/>
                <a:cs typeface="Arial" panose="020B0604020202020204" pitchFamily="34" charset="0"/>
              </a:rPr>
              <a:t>Product orientation</a:t>
            </a:r>
            <a:r>
              <a:rPr lang="en-US" sz="2000" dirty="0">
                <a:solidFill>
                  <a:srgbClr val="FF0000"/>
                </a:solidFill>
                <a:latin typeface="Arial" panose="020B0604020202020204" pitchFamily="34" charset="0"/>
                <a:ea typeface="Segoe UI" panose="020B0502040204020203" pitchFamily="34" charset="0"/>
                <a:cs typeface="Arial" panose="020B0604020202020204" pitchFamily="34" charset="0"/>
              </a:rPr>
              <a:t> </a:t>
            </a:r>
            <a:r>
              <a:rPr lang="en-US" sz="2000" dirty="0">
                <a:latin typeface="Arial" panose="020B0604020202020204" pitchFamily="34" charset="0"/>
                <a:ea typeface="Segoe UI" panose="020B0502040204020203" pitchFamily="34" charset="0"/>
                <a:cs typeface="Arial" panose="020B0604020202020204" pitchFamily="34" charset="0"/>
              </a:rPr>
              <a:t>implies that the business will focus its efforts on creating the product rather than responding to market preferences.</a:t>
            </a:r>
          </a:p>
          <a:p>
            <a:pPr marR="0" algn="just">
              <a:spcBef>
                <a:spcPts val="0"/>
              </a:spcBef>
              <a:spcAft>
                <a:spcPts val="300"/>
              </a:spcAft>
              <a:buClr>
                <a:srgbClr val="00B050"/>
              </a:buClr>
            </a:pPr>
            <a:r>
              <a:rPr lang="en-US" sz="2000" b="1" dirty="0">
                <a:solidFill>
                  <a:srgbClr val="FF0000"/>
                </a:solidFill>
                <a:latin typeface="Arial" panose="020B0604020202020204" pitchFamily="34" charset="0"/>
                <a:ea typeface="Segoe UI" panose="020B0502040204020203" pitchFamily="34" charset="0"/>
                <a:cs typeface="Arial" panose="020B0604020202020204" pitchFamily="34" charset="0"/>
              </a:rPr>
              <a:t>Think</a:t>
            </a:r>
          </a:p>
          <a:p>
            <a:pPr marL="342900" marR="0" indent="-342900" algn="just">
              <a:spcBef>
                <a:spcPts val="0"/>
              </a:spcBef>
              <a:spcAft>
                <a:spcPts val="300"/>
              </a:spcAft>
              <a:buClr>
                <a:srgbClr val="00B050"/>
              </a:buClr>
              <a:buFont typeface="Wingdings 3" panose="05040102010807070707" pitchFamily="18" charset="2"/>
              <a:buChar char=""/>
            </a:pPr>
            <a:r>
              <a:rPr lang="en-US" sz="2000" dirty="0">
                <a:solidFill>
                  <a:srgbClr val="FF0000"/>
                </a:solidFill>
                <a:latin typeface="Arial" panose="020B0604020202020204" pitchFamily="34" charset="0"/>
                <a:ea typeface="Segoe UI" panose="020B0502040204020203" pitchFamily="34" charset="0"/>
                <a:cs typeface="Arial" panose="020B0604020202020204" pitchFamily="34" charset="0"/>
              </a:rPr>
              <a:t>Identify two businesses that you think are brilliantly market oriented. Then share your thoughts with someone else and compare and contrast their choices with yours.</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7922" y="4118006"/>
            <a:ext cx="1712794" cy="1284596"/>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117922" y="2640983"/>
            <a:ext cx="1746330" cy="1378030"/>
          </a:xfrm>
          <a:prstGeom prst="rect">
            <a:avLst/>
          </a:prstGeom>
        </p:spPr>
      </p:pic>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117922" y="1115939"/>
            <a:ext cx="1742386" cy="1394369"/>
          </a:xfrm>
          <a:prstGeom prst="rect">
            <a:avLst/>
          </a:prstGeom>
        </p:spPr>
      </p:pic>
      <p:pic>
        <p:nvPicPr>
          <p:cNvPr id="11" name="Picture 10"/>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117922" y="5501595"/>
            <a:ext cx="1712794" cy="1095757"/>
          </a:xfrm>
          <a:prstGeom prst="rect">
            <a:avLst/>
          </a:prstGeom>
        </p:spPr>
      </p:pic>
    </p:spTree>
    <p:extLst>
      <p:ext uri="{BB962C8B-B14F-4D97-AF65-F5344CB8AC3E}">
        <p14:creationId xmlns:p14="http://schemas.microsoft.com/office/powerpoint/2010/main" val="4085951094"/>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200" b="1" dirty="0" smtClean="0"/>
              <a:t>5 –  Exam Questions – Jan 2102 – June 2014</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29</a:t>
            </a:r>
            <a:endParaRPr lang="en-GB" sz="1300" b="1" dirty="0">
              <a:latin typeface="Arial" panose="020B0604020202020204" pitchFamily="34" charset="0"/>
              <a:cs typeface="Arial" panose="020B0604020202020204" pitchFamily="34" charset="0"/>
            </a:endParaRPr>
          </a:p>
        </p:txBody>
      </p:sp>
      <p:sp>
        <p:nvSpPr>
          <p:cNvPr id="4" name="AutoShape 4" descr="Image result for bright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Rectangle 2"/>
          <p:cNvSpPr/>
          <p:nvPr/>
        </p:nvSpPr>
        <p:spPr>
          <a:xfrm>
            <a:off x="251520" y="1086267"/>
            <a:ext cx="8568952" cy="5586145"/>
          </a:xfrm>
          <a:prstGeom prst="rect">
            <a:avLst/>
          </a:prstGeom>
        </p:spPr>
        <p:txBody>
          <a:bodyPr wrap="square">
            <a:spAutoFit/>
          </a:bodyPr>
          <a:lstStyle/>
          <a:p>
            <a:r>
              <a:rPr lang="en-US" sz="2100" b="1" dirty="0">
                <a:solidFill>
                  <a:srgbClr val="FF0000"/>
                </a:solidFill>
              </a:rPr>
              <a:t>5. </a:t>
            </a:r>
            <a:r>
              <a:rPr lang="en-US" sz="2100" dirty="0">
                <a:solidFill>
                  <a:srgbClr val="FF0000"/>
                </a:solidFill>
              </a:rPr>
              <a:t>The supply of bananas from the Caribbean fell by 20% in 2010. Which </a:t>
            </a:r>
            <a:r>
              <a:rPr lang="en-US" sz="2100" b="1" dirty="0">
                <a:solidFill>
                  <a:srgbClr val="FF0000"/>
                </a:solidFill>
              </a:rPr>
              <a:t>one </a:t>
            </a:r>
            <a:r>
              <a:rPr lang="en-US" sz="2100" dirty="0">
                <a:solidFill>
                  <a:srgbClr val="FF0000"/>
                </a:solidFill>
              </a:rPr>
              <a:t>factor is </a:t>
            </a:r>
            <a:r>
              <a:rPr lang="en-US" sz="2100" b="1" dirty="0">
                <a:solidFill>
                  <a:srgbClr val="FF0000"/>
                </a:solidFill>
              </a:rPr>
              <a:t>least likely </a:t>
            </a:r>
            <a:r>
              <a:rPr lang="en-US" sz="2100" dirty="0">
                <a:solidFill>
                  <a:srgbClr val="FF0000"/>
                </a:solidFill>
              </a:rPr>
              <a:t>to have caused this? </a:t>
            </a:r>
            <a:endParaRPr lang="en-GB" sz="2100" dirty="0">
              <a:solidFill>
                <a:srgbClr val="FF0000"/>
              </a:solidFill>
            </a:endParaRPr>
          </a:p>
          <a:p>
            <a:pPr marL="749300" indent="-406400">
              <a:buFont typeface="+mj-lt"/>
              <a:buAutoNum type="alphaLcParenR"/>
            </a:pPr>
            <a:r>
              <a:rPr lang="en-GB" sz="2100" dirty="0" smtClean="0">
                <a:solidFill>
                  <a:srgbClr val="FF0000"/>
                </a:solidFill>
              </a:rPr>
              <a:t>A </a:t>
            </a:r>
            <a:r>
              <a:rPr lang="en-GB" sz="2100" dirty="0">
                <a:solidFill>
                  <a:srgbClr val="FF0000"/>
                </a:solidFill>
              </a:rPr>
              <a:t>devastating hurricane in the Caribbean </a:t>
            </a:r>
          </a:p>
          <a:p>
            <a:pPr marL="749300" indent="-406400">
              <a:buFont typeface="+mj-lt"/>
              <a:buAutoNum type="alphaLcParenR"/>
            </a:pPr>
            <a:r>
              <a:rPr lang="en-US" sz="2100" dirty="0" smtClean="0">
                <a:solidFill>
                  <a:srgbClr val="FF0000"/>
                </a:solidFill>
              </a:rPr>
              <a:t>The </a:t>
            </a:r>
            <a:r>
              <a:rPr lang="en-US" sz="2100" dirty="0">
                <a:solidFill>
                  <a:srgbClr val="FF0000"/>
                </a:solidFill>
              </a:rPr>
              <a:t>price of bananas fell the year before </a:t>
            </a:r>
          </a:p>
          <a:p>
            <a:pPr marL="749300" indent="-406400">
              <a:buFont typeface="+mj-lt"/>
              <a:buAutoNum type="alphaLcParenR"/>
            </a:pPr>
            <a:r>
              <a:rPr lang="en-US" sz="2100" dirty="0" smtClean="0">
                <a:solidFill>
                  <a:srgbClr val="FF0000"/>
                </a:solidFill>
              </a:rPr>
              <a:t>A </a:t>
            </a:r>
            <a:r>
              <a:rPr lang="en-US" sz="2100" dirty="0">
                <a:solidFill>
                  <a:srgbClr val="FF0000"/>
                </a:solidFill>
              </a:rPr>
              <a:t>steady increase in world incomes </a:t>
            </a:r>
          </a:p>
          <a:p>
            <a:pPr marL="749300" indent="-406400">
              <a:buFont typeface="+mj-lt"/>
              <a:buAutoNum type="alphaLcParenR"/>
            </a:pPr>
            <a:r>
              <a:rPr lang="en-US" sz="2100" dirty="0" smtClean="0">
                <a:solidFill>
                  <a:srgbClr val="FF0000"/>
                </a:solidFill>
              </a:rPr>
              <a:t>Lack </a:t>
            </a:r>
            <a:r>
              <a:rPr lang="en-US" sz="2100" dirty="0">
                <a:solidFill>
                  <a:srgbClr val="FF0000"/>
                </a:solidFill>
              </a:rPr>
              <a:t>of fruit pickers in the Caribbean </a:t>
            </a:r>
          </a:p>
          <a:p>
            <a:r>
              <a:rPr lang="en-US" sz="2100" i="1" dirty="0">
                <a:solidFill>
                  <a:srgbClr val="FF0000"/>
                </a:solidFill>
              </a:rPr>
              <a:t>Explain why your answer is correct (1 + 3 marks) </a:t>
            </a:r>
            <a:endParaRPr lang="en-US" sz="2100" dirty="0">
              <a:solidFill>
                <a:srgbClr val="FF0000"/>
              </a:solidFill>
              <a:latin typeface="Arial" panose="020B0604020202020204" pitchFamily="34" charset="0"/>
              <a:ea typeface="Segoe UI" panose="020B0502040204020203" pitchFamily="34" charset="0"/>
              <a:cs typeface="Arial" panose="020B0604020202020204" pitchFamily="34" charset="0"/>
            </a:endParaRPr>
          </a:p>
          <a:p>
            <a:endParaRPr lang="en-US" sz="2100" b="1" dirty="0" smtClean="0">
              <a:solidFill>
                <a:srgbClr val="FF0000"/>
              </a:solidFill>
            </a:endParaRPr>
          </a:p>
          <a:p>
            <a:r>
              <a:rPr lang="en-US" sz="2100" b="1" dirty="0" smtClean="0">
                <a:solidFill>
                  <a:srgbClr val="FF0000"/>
                </a:solidFill>
              </a:rPr>
              <a:t>6</a:t>
            </a:r>
            <a:r>
              <a:rPr lang="en-US" sz="2100" b="1" dirty="0">
                <a:solidFill>
                  <a:srgbClr val="FF0000"/>
                </a:solidFill>
              </a:rPr>
              <a:t>. </a:t>
            </a:r>
            <a:r>
              <a:rPr lang="en-US" sz="2100" dirty="0">
                <a:solidFill>
                  <a:srgbClr val="FF0000"/>
                </a:solidFill>
              </a:rPr>
              <a:t>An outward shift in the demand for housing resulted in house prices rising by 10% between 2009 and 2010. Which </a:t>
            </a:r>
            <a:r>
              <a:rPr lang="en-US" sz="2100" b="1" dirty="0">
                <a:solidFill>
                  <a:srgbClr val="FF0000"/>
                </a:solidFill>
              </a:rPr>
              <a:t>one </a:t>
            </a:r>
            <a:r>
              <a:rPr lang="en-US" sz="2100" dirty="0">
                <a:solidFill>
                  <a:srgbClr val="FF0000"/>
                </a:solidFill>
              </a:rPr>
              <a:t>of the following is </a:t>
            </a:r>
            <a:r>
              <a:rPr lang="en-US" sz="2100" b="1" dirty="0">
                <a:solidFill>
                  <a:srgbClr val="FF0000"/>
                </a:solidFill>
              </a:rPr>
              <a:t>least likely </a:t>
            </a:r>
            <a:r>
              <a:rPr lang="en-US" sz="2100" dirty="0">
                <a:solidFill>
                  <a:srgbClr val="FF0000"/>
                </a:solidFill>
              </a:rPr>
              <a:t>to have caused this increase? </a:t>
            </a:r>
            <a:endParaRPr lang="en-GB" sz="2100" dirty="0">
              <a:solidFill>
                <a:srgbClr val="FF0000"/>
              </a:solidFill>
            </a:endParaRPr>
          </a:p>
          <a:p>
            <a:pPr marL="749300" indent="-406400">
              <a:buFont typeface="+mj-lt"/>
              <a:buAutoNum type="alphaLcParenR"/>
            </a:pPr>
            <a:r>
              <a:rPr lang="en-US" sz="2100" dirty="0" smtClean="0">
                <a:solidFill>
                  <a:srgbClr val="FF0000"/>
                </a:solidFill>
              </a:rPr>
              <a:t>There </a:t>
            </a:r>
            <a:r>
              <a:rPr lang="en-US" sz="2100" dirty="0">
                <a:solidFill>
                  <a:srgbClr val="FF0000"/>
                </a:solidFill>
              </a:rPr>
              <a:t>was a general expectation that house prices would increase </a:t>
            </a:r>
          </a:p>
          <a:p>
            <a:pPr marL="749300" indent="-406400">
              <a:buFont typeface="+mj-lt"/>
              <a:buAutoNum type="alphaLcParenR"/>
            </a:pPr>
            <a:r>
              <a:rPr lang="en-US" sz="2100" dirty="0" smtClean="0">
                <a:solidFill>
                  <a:srgbClr val="FF0000"/>
                </a:solidFill>
              </a:rPr>
              <a:t>There </a:t>
            </a:r>
            <a:r>
              <a:rPr lang="en-US" sz="2100" dirty="0">
                <a:solidFill>
                  <a:srgbClr val="FF0000"/>
                </a:solidFill>
              </a:rPr>
              <a:t>was a recession </a:t>
            </a:r>
          </a:p>
          <a:p>
            <a:pPr marL="749300" indent="-406400">
              <a:buFont typeface="+mj-lt"/>
              <a:buAutoNum type="alphaLcParenR"/>
            </a:pPr>
            <a:r>
              <a:rPr lang="en-US" sz="2100" dirty="0" smtClean="0">
                <a:solidFill>
                  <a:srgbClr val="FF0000"/>
                </a:solidFill>
              </a:rPr>
              <a:t>There </a:t>
            </a:r>
            <a:r>
              <a:rPr lang="en-US" sz="2100" dirty="0">
                <a:solidFill>
                  <a:srgbClr val="FF0000"/>
                </a:solidFill>
              </a:rPr>
              <a:t>have been more buyers than sellers </a:t>
            </a:r>
          </a:p>
          <a:p>
            <a:pPr marL="749300" indent="-406400">
              <a:buFont typeface="+mj-lt"/>
              <a:buAutoNum type="alphaLcParenR"/>
            </a:pPr>
            <a:r>
              <a:rPr lang="en-US" sz="2100" dirty="0" smtClean="0">
                <a:solidFill>
                  <a:srgbClr val="FF0000"/>
                </a:solidFill>
              </a:rPr>
              <a:t>Interest </a:t>
            </a:r>
            <a:r>
              <a:rPr lang="en-US" sz="2100" dirty="0">
                <a:solidFill>
                  <a:srgbClr val="FF0000"/>
                </a:solidFill>
              </a:rPr>
              <a:t>rates fell to a very low level </a:t>
            </a:r>
          </a:p>
          <a:p>
            <a:r>
              <a:rPr lang="en-US" sz="2100" i="1" dirty="0">
                <a:solidFill>
                  <a:srgbClr val="FF0000"/>
                </a:solidFill>
              </a:rPr>
              <a:t>Explain why your answer is correct (1 + 3 marks) </a:t>
            </a:r>
            <a:endParaRPr lang="en-US" sz="2100" dirty="0">
              <a:solidFill>
                <a:srgbClr val="FF0000"/>
              </a:solidFill>
              <a:latin typeface="Arial" panose="020B0604020202020204" pitchFamily="34" charset="0"/>
              <a:ea typeface="Segoe UI" panose="020B0502040204020203" pitchFamily="34" charset="0"/>
              <a:cs typeface="Arial" panose="020B0604020202020204" pitchFamily="34" charset="0"/>
            </a:endParaRPr>
          </a:p>
        </p:txBody>
      </p:sp>
      <p:sp>
        <p:nvSpPr>
          <p:cNvPr id="7" name="TextBox 6">
            <a:hlinkClick r:id="rId3" action="ppaction://hlinkfile"/>
          </p:cNvPr>
          <p:cNvSpPr txBox="1"/>
          <p:nvPr/>
        </p:nvSpPr>
        <p:spPr>
          <a:xfrm>
            <a:off x="8388424" y="3163615"/>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681328286"/>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b="1" dirty="0" smtClean="0"/>
              <a:t>4 – Questions – January 2012</a:t>
            </a:r>
          </a:p>
        </p:txBody>
      </p:sp>
      <p:sp>
        <p:nvSpPr>
          <p:cNvPr id="3" name="Rectangle 2"/>
          <p:cNvSpPr/>
          <p:nvPr/>
        </p:nvSpPr>
        <p:spPr>
          <a:xfrm>
            <a:off x="288032" y="1124744"/>
            <a:ext cx="8532440" cy="5252720"/>
          </a:xfrm>
          <a:prstGeom prst="rect">
            <a:avLst/>
          </a:prstGeom>
        </p:spPr>
        <p:txBody>
          <a:bodyPr wrap="square">
            <a:spAutoFit/>
          </a:bodyPr>
          <a:lstStyle/>
          <a:p>
            <a:pPr marL="342900" indent="-342900">
              <a:buFont typeface="+mj-lt"/>
              <a:buAutoNum type="arabicPeriod" startAt="6"/>
              <a:tabLst>
                <a:tab pos="8350250" algn="r"/>
              </a:tabLst>
            </a:pPr>
            <a:r>
              <a:rPr lang="en-US" dirty="0" smtClean="0">
                <a:solidFill>
                  <a:srgbClr val="FF0000"/>
                </a:solidFill>
              </a:rPr>
              <a:t>(</a:t>
            </a:r>
            <a:r>
              <a:rPr lang="en-US" dirty="0">
                <a:solidFill>
                  <a:srgbClr val="FF0000"/>
                </a:solidFill>
              </a:rPr>
              <a:t>a) High street retailer, Marks and Spencer, has become more market orientated </a:t>
            </a:r>
            <a:r>
              <a:rPr lang="en-US" dirty="0" smtClean="0">
                <a:solidFill>
                  <a:srgbClr val="FF0000"/>
                </a:solidFill>
              </a:rPr>
              <a:t>in </a:t>
            </a:r>
            <a:r>
              <a:rPr lang="en-GB" dirty="0" smtClean="0">
                <a:solidFill>
                  <a:srgbClr val="FF0000"/>
                </a:solidFill>
              </a:rPr>
              <a:t>recent years.</a:t>
            </a:r>
            <a:br>
              <a:rPr lang="en-GB" dirty="0" smtClean="0">
                <a:solidFill>
                  <a:srgbClr val="FF0000"/>
                </a:solidFill>
              </a:rPr>
            </a:br>
            <a:r>
              <a:rPr lang="en-US" dirty="0" smtClean="0">
                <a:solidFill>
                  <a:srgbClr val="FF0000"/>
                </a:solidFill>
              </a:rPr>
              <a:t>Each </a:t>
            </a:r>
            <a:r>
              <a:rPr lang="en-US" dirty="0">
                <a:solidFill>
                  <a:srgbClr val="FF0000"/>
                </a:solidFill>
              </a:rPr>
              <a:t>of the following is a likely benefit of market orientation, </a:t>
            </a:r>
            <a:r>
              <a:rPr lang="en-US" b="1" dirty="0" smtClean="0">
                <a:solidFill>
                  <a:srgbClr val="FF0000"/>
                </a:solidFill>
              </a:rPr>
              <a:t>except	</a:t>
            </a:r>
            <a:r>
              <a:rPr lang="en-GB" b="1" dirty="0" smtClean="0">
                <a:solidFill>
                  <a:srgbClr val="FF0000"/>
                </a:solidFill>
              </a:rPr>
              <a:t>(1</a:t>
            </a:r>
            <a:r>
              <a:rPr lang="en-GB" b="1" dirty="0">
                <a:solidFill>
                  <a:srgbClr val="FF0000"/>
                </a:solidFill>
              </a:rPr>
              <a:t>)</a:t>
            </a:r>
          </a:p>
          <a:p>
            <a:pPr marL="690563" indent="-342900">
              <a:buFont typeface="+mj-lt"/>
              <a:buAutoNum type="alphaLcParenR"/>
              <a:tabLst>
                <a:tab pos="8350250" algn="r"/>
              </a:tabLst>
            </a:pPr>
            <a:r>
              <a:rPr lang="en-GB" dirty="0" smtClean="0">
                <a:solidFill>
                  <a:srgbClr val="FF0000"/>
                </a:solidFill>
              </a:rPr>
              <a:t>Sales </a:t>
            </a:r>
            <a:r>
              <a:rPr lang="en-GB" dirty="0">
                <a:solidFill>
                  <a:srgbClr val="FF0000"/>
                </a:solidFill>
              </a:rPr>
              <a:t>revenue increases</a:t>
            </a:r>
          </a:p>
          <a:p>
            <a:pPr marL="690563" indent="-342900">
              <a:buFont typeface="+mj-lt"/>
              <a:buAutoNum type="alphaLcParenR"/>
              <a:tabLst>
                <a:tab pos="8350250" algn="r"/>
              </a:tabLst>
            </a:pPr>
            <a:r>
              <a:rPr lang="en-US" dirty="0" smtClean="0">
                <a:solidFill>
                  <a:srgbClr val="FF0000"/>
                </a:solidFill>
              </a:rPr>
              <a:t>Advertising </a:t>
            </a:r>
            <a:r>
              <a:rPr lang="en-US" dirty="0">
                <a:solidFill>
                  <a:srgbClr val="FF0000"/>
                </a:solidFill>
              </a:rPr>
              <a:t>costs might fall</a:t>
            </a:r>
          </a:p>
          <a:p>
            <a:pPr marL="690563" indent="-342900">
              <a:buFont typeface="+mj-lt"/>
              <a:buAutoNum type="alphaLcParenR"/>
              <a:tabLst>
                <a:tab pos="8350250" algn="r"/>
              </a:tabLst>
            </a:pPr>
            <a:r>
              <a:rPr lang="en-GB" dirty="0" smtClean="0">
                <a:solidFill>
                  <a:srgbClr val="FF0000"/>
                </a:solidFill>
              </a:rPr>
              <a:t>Customer </a:t>
            </a:r>
            <a:r>
              <a:rPr lang="en-GB" dirty="0">
                <a:solidFill>
                  <a:srgbClr val="FF0000"/>
                </a:solidFill>
              </a:rPr>
              <a:t>loyalty increases</a:t>
            </a:r>
          </a:p>
          <a:p>
            <a:pPr marL="690563" indent="-342900">
              <a:buFont typeface="+mj-lt"/>
              <a:buAutoNum type="alphaLcParenR"/>
              <a:tabLst>
                <a:tab pos="8350250" algn="r"/>
              </a:tabLst>
            </a:pPr>
            <a:r>
              <a:rPr lang="en-US" dirty="0" smtClean="0">
                <a:solidFill>
                  <a:srgbClr val="FF0000"/>
                </a:solidFill>
              </a:rPr>
              <a:t>Producers </a:t>
            </a:r>
            <a:r>
              <a:rPr lang="en-US" dirty="0">
                <a:solidFill>
                  <a:srgbClr val="FF0000"/>
                </a:solidFill>
              </a:rPr>
              <a:t>can sell what they want</a:t>
            </a:r>
          </a:p>
          <a:p>
            <a:pPr marL="344488">
              <a:tabLst>
                <a:tab pos="8350250" algn="r"/>
              </a:tabLst>
            </a:pPr>
            <a:r>
              <a:rPr lang="en-GB" dirty="0" smtClean="0">
                <a:solidFill>
                  <a:srgbClr val="FF0000"/>
                </a:solidFill>
              </a:rPr>
              <a:t>Answer  [   ]</a:t>
            </a:r>
            <a:endParaRPr lang="en-GB" dirty="0">
              <a:solidFill>
                <a:srgbClr val="FF0000"/>
              </a:solidFill>
            </a:endParaRPr>
          </a:p>
          <a:p>
            <a:pPr>
              <a:tabLst>
                <a:tab pos="8350250" algn="r"/>
              </a:tabLst>
            </a:pPr>
            <a:r>
              <a:rPr lang="en-GB" dirty="0">
                <a:solidFill>
                  <a:srgbClr val="FF0000"/>
                </a:solidFill>
              </a:rPr>
              <a:t>(b) Explain your answer</a:t>
            </a:r>
            <a:r>
              <a:rPr lang="en-GB" dirty="0" smtClean="0">
                <a:solidFill>
                  <a:srgbClr val="FF0000"/>
                </a:solidFill>
              </a:rPr>
              <a:t>.	</a:t>
            </a:r>
            <a:r>
              <a:rPr lang="en-GB" b="1" dirty="0" smtClean="0">
                <a:solidFill>
                  <a:srgbClr val="FF0000"/>
                </a:solidFill>
              </a:rPr>
              <a:t>(</a:t>
            </a:r>
            <a:r>
              <a:rPr lang="en-GB" b="1" dirty="0">
                <a:solidFill>
                  <a:srgbClr val="FF0000"/>
                </a:solidFill>
              </a:rPr>
              <a:t>3</a:t>
            </a:r>
            <a:r>
              <a:rPr lang="en-GB" b="1" dirty="0" smtClean="0">
                <a:solidFill>
                  <a:srgbClr val="FF0000"/>
                </a:solidFill>
              </a:rPr>
              <a:t>)</a:t>
            </a:r>
          </a:p>
          <a:p>
            <a:pPr>
              <a:lnSpc>
                <a:spcPts val="2600"/>
              </a:lnSpc>
              <a:tabLst>
                <a:tab pos="8350250" algn="r"/>
              </a:tabLst>
            </a:pPr>
            <a:r>
              <a:rPr lang="en-GB" dirty="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b="1" u="sng" dirty="0">
                <a:solidFill>
                  <a:srgbClr val="FF0000"/>
                </a:solidFill>
              </a:rPr>
              <a:t>(Total for Question 2 = 4 marks</a:t>
            </a:r>
            <a:r>
              <a:rPr lang="en-US" b="1" u="sng" dirty="0" smtClean="0">
                <a:solidFill>
                  <a:srgbClr val="FF0000"/>
                </a:solidFill>
              </a:rPr>
              <a:t>)</a:t>
            </a:r>
            <a:endParaRPr lang="en-GB" u="sng" dirty="0">
              <a:solidFill>
                <a:srgbClr val="FF0000"/>
              </a:solidFill>
            </a:endParaRPr>
          </a:p>
        </p:txBody>
      </p:sp>
      <p:sp>
        <p:nvSpPr>
          <p:cNvPr id="5" name="Round Same Side Corner Rectangle 4">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24</a:t>
            </a:r>
            <a:endParaRPr lang="en-GB" sz="1300" b="1" dirty="0">
              <a:latin typeface="Arial" panose="020B0604020202020204" pitchFamily="34" charset="0"/>
              <a:cs typeface="Arial" panose="020B0604020202020204" pitchFamily="34" charset="0"/>
            </a:endParaRPr>
          </a:p>
        </p:txBody>
      </p:sp>
      <p:sp>
        <p:nvSpPr>
          <p:cNvPr id="7" name="TextBox 6">
            <a:hlinkClick r:id="rId3" action="ppaction://hlinkfile"/>
          </p:cNvPr>
          <p:cNvSpPr txBox="1"/>
          <p:nvPr/>
        </p:nvSpPr>
        <p:spPr>
          <a:xfrm>
            <a:off x="8388424" y="1052736"/>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846096375"/>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704856" cy="598049"/>
          </a:xfrm>
        </p:spPr>
        <p:txBody>
          <a:bodyPr>
            <a:noAutofit/>
          </a:bodyPr>
          <a:lstStyle/>
          <a:p>
            <a:r>
              <a:rPr lang="en-GB" sz="4000" b="1" dirty="0" smtClean="0"/>
              <a:t>4 – Questions – 2012 January Paper</a:t>
            </a:r>
          </a:p>
        </p:txBody>
      </p:sp>
      <p:sp>
        <p:nvSpPr>
          <p:cNvPr id="5" name="Round Same Side Corner Rectangle 4">
            <a:hlinkClick r:id="" action="ppaction://noaction"/>
          </p:cNvPr>
          <p:cNvSpPr/>
          <p:nvPr/>
        </p:nvSpPr>
        <p:spPr>
          <a:xfrm>
            <a:off x="6948264"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19</a:t>
            </a:r>
            <a:endParaRPr lang="en-GB" sz="1300" b="1" dirty="0">
              <a:latin typeface="Arial" panose="020B0604020202020204" pitchFamily="34" charset="0"/>
              <a:cs typeface="Arial" panose="020B0604020202020204" pitchFamily="34" charset="0"/>
            </a:endParaRPr>
          </a:p>
        </p:txBody>
      </p:sp>
      <p:sp>
        <p:nvSpPr>
          <p:cNvPr id="4" name="Rectangle 3"/>
          <p:cNvSpPr/>
          <p:nvPr/>
        </p:nvSpPr>
        <p:spPr>
          <a:xfrm>
            <a:off x="251521" y="1084674"/>
            <a:ext cx="8568951" cy="5324535"/>
          </a:xfrm>
          <a:prstGeom prst="rect">
            <a:avLst/>
          </a:prstGeom>
        </p:spPr>
        <p:txBody>
          <a:bodyPr wrap="square">
            <a:spAutoFit/>
          </a:bodyPr>
          <a:lstStyle/>
          <a:p>
            <a:pPr>
              <a:buClr>
                <a:schemeClr val="accent6">
                  <a:lumMod val="50000"/>
                </a:schemeClr>
              </a:buClr>
            </a:pPr>
            <a:r>
              <a:rPr lang="en-US" sz="2000" b="1" dirty="0">
                <a:solidFill>
                  <a:srgbClr val="FF0000"/>
                </a:solidFill>
              </a:rPr>
              <a:t>Marvin – </a:t>
            </a:r>
            <a:r>
              <a:rPr lang="en-US" sz="2000" b="1" dirty="0" err="1">
                <a:solidFill>
                  <a:srgbClr val="FF0000"/>
                </a:solidFill>
              </a:rPr>
              <a:t>Mr</a:t>
            </a:r>
            <a:r>
              <a:rPr lang="en-US" sz="2000" b="1" dirty="0">
                <a:solidFill>
                  <a:srgbClr val="FF0000"/>
                </a:solidFill>
              </a:rPr>
              <a:t> Motivator!</a:t>
            </a:r>
          </a:p>
          <a:p>
            <a:pPr marL="569913" indent="-569913">
              <a:buClr>
                <a:schemeClr val="accent6">
                  <a:lumMod val="50000"/>
                </a:schemeClr>
              </a:buClr>
              <a:buFont typeface="Wingdings 3" panose="05040102010807070707" pitchFamily="18" charset="2"/>
              <a:buChar char=""/>
            </a:pPr>
            <a:r>
              <a:rPr lang="en-US" sz="2000" dirty="0">
                <a:solidFill>
                  <a:srgbClr val="FF0000"/>
                </a:solidFill>
              </a:rPr>
              <a:t>As a teenager, Marvin Burton battled with his weight. </a:t>
            </a:r>
            <a:r>
              <a:rPr lang="en-US" sz="2000" dirty="0" smtClean="0">
                <a:solidFill>
                  <a:srgbClr val="FF0000"/>
                </a:solidFill>
              </a:rPr>
              <a:t>By the </a:t>
            </a:r>
            <a:r>
              <a:rPr lang="en-US" sz="2000" dirty="0">
                <a:solidFill>
                  <a:srgbClr val="FF0000"/>
                </a:solidFill>
              </a:rPr>
              <a:t>time Marvin left school he was 16 stone (100 </a:t>
            </a:r>
            <a:r>
              <a:rPr lang="en-US" sz="2000" dirty="0" err="1">
                <a:solidFill>
                  <a:srgbClr val="FF0000"/>
                </a:solidFill>
              </a:rPr>
              <a:t>kgs</a:t>
            </a:r>
            <a:r>
              <a:rPr lang="en-US" sz="2000" dirty="0">
                <a:solidFill>
                  <a:srgbClr val="FF0000"/>
                </a:solidFill>
              </a:rPr>
              <a:t>), </a:t>
            </a:r>
            <a:r>
              <a:rPr lang="en-US" sz="2000" dirty="0" smtClean="0">
                <a:solidFill>
                  <a:srgbClr val="FF0000"/>
                </a:solidFill>
              </a:rPr>
              <a:t>so he </a:t>
            </a:r>
            <a:r>
              <a:rPr lang="en-US" sz="2000" dirty="0">
                <a:solidFill>
                  <a:srgbClr val="FF0000"/>
                </a:solidFill>
              </a:rPr>
              <a:t>decided to work in the fitness industry to try and </a:t>
            </a:r>
            <a:r>
              <a:rPr lang="en-US" sz="2000" dirty="0" smtClean="0">
                <a:solidFill>
                  <a:srgbClr val="FF0000"/>
                </a:solidFill>
              </a:rPr>
              <a:t>help overcome </a:t>
            </a:r>
            <a:r>
              <a:rPr lang="en-US" sz="2000" dirty="0">
                <a:solidFill>
                  <a:srgbClr val="FF0000"/>
                </a:solidFill>
              </a:rPr>
              <a:t>his weight problem. Marvin worked in a </a:t>
            </a:r>
            <a:r>
              <a:rPr lang="en-US" sz="2000" dirty="0" smtClean="0">
                <a:solidFill>
                  <a:srgbClr val="FF0000"/>
                </a:solidFill>
              </a:rPr>
              <a:t>number of </a:t>
            </a:r>
            <a:r>
              <a:rPr lang="en-US" sz="2000" dirty="0">
                <a:solidFill>
                  <a:srgbClr val="FF0000"/>
                </a:solidFill>
              </a:rPr>
              <a:t>roles from gym receptionist, aerobics instructor, </a:t>
            </a:r>
            <a:r>
              <a:rPr lang="en-US" sz="2000" dirty="0" smtClean="0">
                <a:solidFill>
                  <a:srgbClr val="FF0000"/>
                </a:solidFill>
              </a:rPr>
              <a:t>personal trainer</a:t>
            </a:r>
            <a:r>
              <a:rPr lang="en-US" sz="2000" dirty="0">
                <a:solidFill>
                  <a:srgbClr val="FF0000"/>
                </a:solidFill>
              </a:rPr>
              <a:t>, to the Director of Fitness on a cruise ship – </a:t>
            </a:r>
            <a:r>
              <a:rPr lang="en-US" sz="2000" dirty="0" smtClean="0">
                <a:solidFill>
                  <a:srgbClr val="FF0000"/>
                </a:solidFill>
              </a:rPr>
              <a:t>teaching and </a:t>
            </a:r>
            <a:r>
              <a:rPr lang="en-US" sz="2000" dirty="0">
                <a:solidFill>
                  <a:srgbClr val="FF0000"/>
                </a:solidFill>
              </a:rPr>
              <a:t>training over 2,000 passengers!</a:t>
            </a:r>
          </a:p>
          <a:p>
            <a:pPr marL="569913" indent="-569913">
              <a:buClr>
                <a:schemeClr val="accent6">
                  <a:lumMod val="50000"/>
                </a:schemeClr>
              </a:buClr>
              <a:buFont typeface="Wingdings 3" panose="05040102010807070707" pitchFamily="18" charset="2"/>
              <a:buChar char=""/>
            </a:pPr>
            <a:r>
              <a:rPr lang="en-US" sz="2000" dirty="0">
                <a:solidFill>
                  <a:srgbClr val="FF0000"/>
                </a:solidFill>
              </a:rPr>
              <a:t>As an essential part of his professional development, </a:t>
            </a:r>
            <a:r>
              <a:rPr lang="en-US" sz="2000" dirty="0" smtClean="0">
                <a:solidFill>
                  <a:srgbClr val="FF0000"/>
                </a:solidFill>
              </a:rPr>
              <a:t>Marvin studied </a:t>
            </a:r>
            <a:r>
              <a:rPr lang="en-US" sz="2000" dirty="0">
                <a:solidFill>
                  <a:srgbClr val="FF0000"/>
                </a:solidFill>
              </a:rPr>
              <a:t>and often undertook training in areas such as </a:t>
            </a:r>
            <a:r>
              <a:rPr lang="en-US" sz="2000" dirty="0" smtClean="0">
                <a:solidFill>
                  <a:srgbClr val="FF0000"/>
                </a:solidFill>
              </a:rPr>
              <a:t>sports massage </a:t>
            </a:r>
            <a:r>
              <a:rPr lang="en-US" sz="2000" dirty="0">
                <a:solidFill>
                  <a:srgbClr val="FF0000"/>
                </a:solidFill>
              </a:rPr>
              <a:t>therapy, diet and nutrition and anatomy.</a:t>
            </a:r>
          </a:p>
          <a:p>
            <a:pPr marL="569913" indent="-569913">
              <a:buClr>
                <a:schemeClr val="accent6">
                  <a:lumMod val="50000"/>
                </a:schemeClr>
              </a:buClr>
              <a:buFont typeface="Wingdings 3" panose="05040102010807070707" pitchFamily="18" charset="2"/>
              <a:buChar char=""/>
            </a:pPr>
            <a:r>
              <a:rPr lang="en-US" sz="2000" dirty="0">
                <a:solidFill>
                  <a:srgbClr val="FF0000"/>
                </a:solidFill>
              </a:rPr>
              <a:t>In 2008, Marvin started his own fitness company, Advanced Conditioning Ltd. He </a:t>
            </a:r>
            <a:r>
              <a:rPr lang="en-US" sz="2000" dirty="0" smtClean="0">
                <a:solidFill>
                  <a:srgbClr val="FF0000"/>
                </a:solidFill>
              </a:rPr>
              <a:t>often worked </a:t>
            </a:r>
            <a:r>
              <a:rPr lang="en-US" sz="2000" dirty="0">
                <a:solidFill>
                  <a:srgbClr val="FF0000"/>
                </a:solidFill>
              </a:rPr>
              <a:t>with professional sports people on a one-to-one basis. Marvin also ran </a:t>
            </a:r>
            <a:r>
              <a:rPr lang="en-US" sz="2000" dirty="0" smtClean="0">
                <a:solidFill>
                  <a:srgbClr val="FF0000"/>
                </a:solidFill>
              </a:rPr>
              <a:t>group exercise </a:t>
            </a:r>
            <a:r>
              <a:rPr lang="en-US" sz="2000" dirty="0">
                <a:solidFill>
                  <a:srgbClr val="FF0000"/>
                </a:solidFill>
              </a:rPr>
              <a:t>classes. Since much of his work required him to be flexible, he set up an office </a:t>
            </a:r>
            <a:r>
              <a:rPr lang="en-US" sz="2000" dirty="0" smtClean="0">
                <a:solidFill>
                  <a:srgbClr val="FF0000"/>
                </a:solidFill>
              </a:rPr>
              <a:t>at home</a:t>
            </a:r>
            <a:r>
              <a:rPr lang="en-US" sz="2000" dirty="0">
                <a:solidFill>
                  <a:srgbClr val="FF0000"/>
                </a:solidFill>
              </a:rPr>
              <a:t>. When Marvin needed a fitness studio or large equipment for his clients, he </a:t>
            </a:r>
            <a:r>
              <a:rPr lang="en-US" sz="2000" dirty="0" smtClean="0">
                <a:solidFill>
                  <a:srgbClr val="FF0000"/>
                </a:solidFill>
              </a:rPr>
              <a:t>simply hired </a:t>
            </a:r>
            <a:r>
              <a:rPr lang="en-US" sz="2000" dirty="0">
                <a:solidFill>
                  <a:srgbClr val="FF0000"/>
                </a:solidFill>
              </a:rPr>
              <a:t>it, often from well known health club chains, such as Virgin Active</a:t>
            </a:r>
            <a:r>
              <a:rPr lang="en-US" sz="2000" dirty="0" smtClean="0">
                <a:solidFill>
                  <a:srgbClr val="FF0000"/>
                </a:solidFill>
              </a:rPr>
              <a:t>.</a:t>
            </a:r>
            <a:endParaRPr lang="en-US" sz="2000" dirty="0">
              <a:solidFill>
                <a:srgbClr val="FF0000"/>
              </a:solidFill>
            </a:endParaRPr>
          </a:p>
        </p:txBody>
      </p:sp>
      <p:sp>
        <p:nvSpPr>
          <p:cNvPr id="7" name="TextBox 6">
            <a:hlinkClick r:id="rId3" action="ppaction://hlinkfile"/>
          </p:cNvPr>
          <p:cNvSpPr txBox="1"/>
          <p:nvPr/>
        </p:nvSpPr>
        <p:spPr>
          <a:xfrm>
            <a:off x="8388424" y="1052736"/>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949695938"/>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000" b="1" dirty="0" smtClean="0"/>
              <a:t>1 – New Business Ideas - Weighing</a:t>
            </a:r>
          </a:p>
        </p:txBody>
      </p:sp>
      <p:sp>
        <p:nvSpPr>
          <p:cNvPr id="2" name="Rectangle 1"/>
          <p:cNvSpPr/>
          <p:nvPr/>
        </p:nvSpPr>
        <p:spPr>
          <a:xfrm>
            <a:off x="251520" y="1096426"/>
            <a:ext cx="8640960" cy="461665"/>
          </a:xfrm>
          <a:prstGeom prst="rect">
            <a:avLst/>
          </a:prstGeom>
        </p:spPr>
        <p:txBody>
          <a:bodyPr wrap="square">
            <a:spAutoFit/>
          </a:bodyPr>
          <a:lstStyle/>
          <a:p>
            <a:pPr>
              <a:buClr>
                <a:schemeClr val="accent6">
                  <a:lumMod val="50000"/>
                </a:schemeClr>
              </a:buClr>
            </a:pPr>
            <a:r>
              <a:rPr lang="en-GB" sz="2400" b="1" dirty="0"/>
              <a:t>Assessment objectives and </a:t>
            </a:r>
            <a:r>
              <a:rPr lang="en-GB" sz="2400" b="1" dirty="0" smtClean="0"/>
              <a:t>weightings</a:t>
            </a:r>
          </a:p>
        </p:txBody>
      </p:sp>
      <p:graphicFrame>
        <p:nvGraphicFramePr>
          <p:cNvPr id="6" name="Table 5"/>
          <p:cNvGraphicFramePr>
            <a:graphicFrameLocks noGrp="1"/>
          </p:cNvGraphicFramePr>
          <p:nvPr>
            <p:extLst>
              <p:ext uri="{D42A27DB-BD31-4B8C-83A1-F6EECF244321}">
                <p14:modId xmlns:p14="http://schemas.microsoft.com/office/powerpoint/2010/main" val="301190454"/>
              </p:ext>
            </p:extLst>
          </p:nvPr>
        </p:nvGraphicFramePr>
        <p:xfrm>
          <a:off x="395536" y="1772816"/>
          <a:ext cx="8352930" cy="4297680"/>
        </p:xfrm>
        <a:graphic>
          <a:graphicData uri="http://schemas.openxmlformats.org/drawingml/2006/table">
            <a:tbl>
              <a:tblPr firstRow="1" bandRow="1">
                <a:tableStyleId>{5C22544A-7EE6-4342-B048-85BDC9FD1C3A}</a:tableStyleId>
              </a:tblPr>
              <a:tblGrid>
                <a:gridCol w="648072"/>
                <a:gridCol w="4104456"/>
                <a:gridCol w="1152128"/>
                <a:gridCol w="1152128"/>
                <a:gridCol w="1296146"/>
              </a:tblGrid>
              <a:tr h="316835">
                <a:tc gridSpan="2">
                  <a:txBody>
                    <a:bodyPr/>
                    <a:lstStyle/>
                    <a:p>
                      <a:endParaRPr lang="en-GB" sz="18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 in IAS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IAL</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AO1</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Demonstrate knowledge and understanding of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specified content.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Apply knowledge and understanding of the specified content to problems and issues arising from both familiar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unfamiliar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701">
                <a:tc>
                  <a:txBody>
                    <a:bodyPr/>
                    <a:lstStyle/>
                    <a:p>
                      <a:r>
                        <a:rPr lang="en-GB" sz="1800" dirty="0" smtClean="0">
                          <a:latin typeface="Arial" panose="020B0604020202020204" pitchFamily="34" charset="0"/>
                          <a:cs typeface="Arial" panose="020B0604020202020204" pitchFamily="34" charset="0"/>
                        </a:rPr>
                        <a:t>AO3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Analyse problems, issues and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AO4</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Evaluate, distinguish between and assess appropriateness of fact and opinion, and judge information from a variety of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sources.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7298233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704856" cy="598049"/>
          </a:xfrm>
        </p:spPr>
        <p:txBody>
          <a:bodyPr>
            <a:noAutofit/>
          </a:bodyPr>
          <a:lstStyle/>
          <a:p>
            <a:r>
              <a:rPr lang="en-GB" sz="4000" b="1" dirty="0" smtClean="0"/>
              <a:t>3 – Questions – 2012 January Paper</a:t>
            </a:r>
          </a:p>
        </p:txBody>
      </p:sp>
      <p:sp>
        <p:nvSpPr>
          <p:cNvPr id="5" name="Round Same Side Corner Rectangle 4">
            <a:hlinkClick r:id="" action="ppaction://noaction"/>
          </p:cNvPr>
          <p:cNvSpPr/>
          <p:nvPr/>
        </p:nvSpPr>
        <p:spPr>
          <a:xfrm>
            <a:off x="6948264"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19</a:t>
            </a:r>
            <a:endParaRPr lang="en-GB" sz="1300" b="1" dirty="0">
              <a:latin typeface="Arial" panose="020B0604020202020204" pitchFamily="34" charset="0"/>
              <a:cs typeface="Arial" panose="020B0604020202020204" pitchFamily="34" charset="0"/>
            </a:endParaRPr>
          </a:p>
        </p:txBody>
      </p:sp>
      <p:sp>
        <p:nvSpPr>
          <p:cNvPr id="4" name="Rectangle 3"/>
          <p:cNvSpPr/>
          <p:nvPr/>
        </p:nvSpPr>
        <p:spPr>
          <a:xfrm>
            <a:off x="251521" y="1084674"/>
            <a:ext cx="8568951" cy="5632311"/>
          </a:xfrm>
          <a:prstGeom prst="rect">
            <a:avLst/>
          </a:prstGeom>
        </p:spPr>
        <p:txBody>
          <a:bodyPr wrap="square">
            <a:spAutoFit/>
          </a:bodyPr>
          <a:lstStyle/>
          <a:p>
            <a:pPr marL="569913" indent="-569913">
              <a:buClr>
                <a:schemeClr val="accent6">
                  <a:lumMod val="50000"/>
                </a:schemeClr>
              </a:buClr>
              <a:buFont typeface="Wingdings 3" panose="05040102010807070707" pitchFamily="18" charset="2"/>
              <a:buChar char=""/>
            </a:pPr>
            <a:r>
              <a:rPr lang="en-US" sz="2400" dirty="0" smtClean="0">
                <a:solidFill>
                  <a:srgbClr val="FF0000"/>
                </a:solidFill>
              </a:rPr>
              <a:t>Since </a:t>
            </a:r>
            <a:r>
              <a:rPr lang="en-US" sz="2400" dirty="0">
                <a:solidFill>
                  <a:srgbClr val="FF0000"/>
                </a:solidFill>
              </a:rPr>
              <a:t>2011, Marvin has teamed up with four other self-employed professional </a:t>
            </a:r>
            <a:r>
              <a:rPr lang="en-US" sz="2400" dirty="0" smtClean="0">
                <a:solidFill>
                  <a:srgbClr val="FF0000"/>
                </a:solidFill>
              </a:rPr>
              <a:t>sports trainers</a:t>
            </a:r>
            <a:r>
              <a:rPr lang="en-US" sz="2400" dirty="0">
                <a:solidFill>
                  <a:srgbClr val="FF0000"/>
                </a:solidFill>
              </a:rPr>
              <a:t>, a masseur and a chef, to provide exclusive well-being stay away breaks. </a:t>
            </a:r>
            <a:r>
              <a:rPr lang="en-US" sz="2400" dirty="0" smtClean="0">
                <a:solidFill>
                  <a:srgbClr val="FF0000"/>
                </a:solidFill>
              </a:rPr>
              <a:t>The team</a:t>
            </a:r>
            <a:r>
              <a:rPr lang="en-US" sz="2400" dirty="0">
                <a:solidFill>
                  <a:srgbClr val="FF0000"/>
                </a:solidFill>
              </a:rPr>
              <a:t>, operating collectively as Fitness Retreat Ltd, hire luxury countryside venues </a:t>
            </a:r>
            <a:r>
              <a:rPr lang="en-US" sz="2400" dirty="0" smtClean="0">
                <a:solidFill>
                  <a:srgbClr val="FF0000"/>
                </a:solidFill>
              </a:rPr>
              <a:t>such as </a:t>
            </a:r>
            <a:r>
              <a:rPr lang="en-US" sz="2400" dirty="0">
                <a:solidFill>
                  <a:srgbClr val="FF0000"/>
                </a:solidFill>
              </a:rPr>
              <a:t>The Lindens, in Dorset. The Lindens is a fabulous 18th century manor house which </a:t>
            </a:r>
            <a:r>
              <a:rPr lang="en-US" sz="2400" dirty="0" smtClean="0">
                <a:solidFill>
                  <a:srgbClr val="FF0000"/>
                </a:solidFill>
              </a:rPr>
              <a:t>has a </a:t>
            </a:r>
            <a:r>
              <a:rPr lang="en-US" sz="2400" dirty="0">
                <a:solidFill>
                  <a:srgbClr val="FF0000"/>
                </a:solidFill>
              </a:rPr>
              <a:t>heated swimming pool, all-weather tennis courts and acres of amazing woodland </a:t>
            </a:r>
            <a:r>
              <a:rPr lang="en-US" sz="2400" dirty="0" smtClean="0">
                <a:solidFill>
                  <a:srgbClr val="FF0000"/>
                </a:solidFill>
              </a:rPr>
              <a:t>and gardens </a:t>
            </a:r>
            <a:r>
              <a:rPr lang="en-US" sz="2400" dirty="0">
                <a:solidFill>
                  <a:srgbClr val="FF0000"/>
                </a:solidFill>
              </a:rPr>
              <a:t>– the perfect setting for a great fitness getaway.</a:t>
            </a:r>
          </a:p>
          <a:p>
            <a:pPr marL="569913" indent="-569913">
              <a:buClr>
                <a:schemeClr val="accent6">
                  <a:lumMod val="50000"/>
                </a:schemeClr>
              </a:buClr>
              <a:buFont typeface="Wingdings 3" panose="05040102010807070707" pitchFamily="18" charset="2"/>
              <a:buChar char=""/>
            </a:pPr>
            <a:r>
              <a:rPr lang="en-US" sz="2400" dirty="0">
                <a:solidFill>
                  <a:srgbClr val="FF0000"/>
                </a:solidFill>
              </a:rPr>
              <a:t>Fitness Retreat Ltd offers its breaks across the UK for four or seven days. Those </a:t>
            </a:r>
            <a:r>
              <a:rPr lang="en-US" sz="2400" dirty="0" smtClean="0">
                <a:solidFill>
                  <a:srgbClr val="FF0000"/>
                </a:solidFill>
              </a:rPr>
              <a:t>who attend </a:t>
            </a:r>
            <a:r>
              <a:rPr lang="en-US" sz="2400" dirty="0">
                <a:solidFill>
                  <a:srgbClr val="FF0000"/>
                </a:solidFill>
              </a:rPr>
              <a:t>learn about exercise, nutrition, motivation, recovery and general well-being. </a:t>
            </a:r>
            <a:r>
              <a:rPr lang="en-US" sz="2400" dirty="0" smtClean="0">
                <a:solidFill>
                  <a:srgbClr val="FF0000"/>
                </a:solidFill>
              </a:rPr>
              <a:t>The team </a:t>
            </a:r>
            <a:r>
              <a:rPr lang="en-US" sz="2400" dirty="0">
                <a:solidFill>
                  <a:srgbClr val="FF0000"/>
                </a:solidFill>
              </a:rPr>
              <a:t>use well-proven methods to achieve great results in weight loss and fat burn. </a:t>
            </a:r>
            <a:r>
              <a:rPr lang="en-US" sz="2400" dirty="0" smtClean="0">
                <a:solidFill>
                  <a:srgbClr val="FF0000"/>
                </a:solidFill>
              </a:rPr>
              <a:t>There have </a:t>
            </a:r>
            <a:r>
              <a:rPr lang="en-US" sz="2400" dirty="0">
                <a:solidFill>
                  <a:srgbClr val="FF0000"/>
                </a:solidFill>
              </a:rPr>
              <a:t>been many happy clients who achieved their targets. </a:t>
            </a:r>
            <a:endParaRPr lang="en-US" sz="2400" u="sng" dirty="0" smtClean="0">
              <a:solidFill>
                <a:srgbClr val="FF0000"/>
              </a:solidFill>
            </a:endParaRPr>
          </a:p>
        </p:txBody>
      </p:sp>
      <p:sp>
        <p:nvSpPr>
          <p:cNvPr id="6" name="TextBox 5">
            <a:hlinkClick r:id="rId3" action="ppaction://hlinkfile"/>
          </p:cNvPr>
          <p:cNvSpPr txBox="1"/>
          <p:nvPr/>
        </p:nvSpPr>
        <p:spPr>
          <a:xfrm>
            <a:off x="8388424" y="3163615"/>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92121093"/>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704856" cy="598049"/>
          </a:xfrm>
        </p:spPr>
        <p:txBody>
          <a:bodyPr>
            <a:noAutofit/>
          </a:bodyPr>
          <a:lstStyle/>
          <a:p>
            <a:r>
              <a:rPr lang="en-GB" sz="4000" b="1" dirty="0" smtClean="0"/>
              <a:t>3 – Questions – 2012 January Paper</a:t>
            </a:r>
          </a:p>
        </p:txBody>
      </p:sp>
      <p:sp>
        <p:nvSpPr>
          <p:cNvPr id="5" name="Round Same Side Corner Rectangle 4">
            <a:hlinkClick r:id="" action="ppaction://noaction"/>
          </p:cNvPr>
          <p:cNvSpPr/>
          <p:nvPr/>
        </p:nvSpPr>
        <p:spPr>
          <a:xfrm>
            <a:off x="6948264"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19</a:t>
            </a:r>
            <a:endParaRPr lang="en-GB" sz="1300" b="1" dirty="0">
              <a:latin typeface="Arial" panose="020B0604020202020204" pitchFamily="34" charset="0"/>
              <a:cs typeface="Arial" panose="020B0604020202020204" pitchFamily="34" charset="0"/>
            </a:endParaRPr>
          </a:p>
        </p:txBody>
      </p:sp>
      <p:sp>
        <p:nvSpPr>
          <p:cNvPr id="4" name="Rectangle 3"/>
          <p:cNvSpPr/>
          <p:nvPr/>
        </p:nvSpPr>
        <p:spPr>
          <a:xfrm>
            <a:off x="251521" y="1084674"/>
            <a:ext cx="8568951" cy="5632311"/>
          </a:xfrm>
          <a:prstGeom prst="rect">
            <a:avLst/>
          </a:prstGeom>
        </p:spPr>
        <p:txBody>
          <a:bodyPr wrap="square">
            <a:spAutoFit/>
          </a:bodyPr>
          <a:lstStyle/>
          <a:p>
            <a:pPr marL="569913" indent="-569913">
              <a:buClr>
                <a:schemeClr val="accent6">
                  <a:lumMod val="50000"/>
                </a:schemeClr>
              </a:buClr>
              <a:buFont typeface="Wingdings 3" panose="05040102010807070707" pitchFamily="18" charset="2"/>
              <a:buChar char=""/>
            </a:pPr>
            <a:r>
              <a:rPr lang="en-US" sz="2400" dirty="0" smtClean="0">
                <a:solidFill>
                  <a:srgbClr val="FF0000"/>
                </a:solidFill>
              </a:rPr>
              <a:t>One </a:t>
            </a:r>
            <a:r>
              <a:rPr lang="en-US" sz="2400" dirty="0">
                <a:solidFill>
                  <a:srgbClr val="FF0000"/>
                </a:solidFill>
              </a:rPr>
              <a:t>client, sales </a:t>
            </a:r>
            <a:r>
              <a:rPr lang="en-US" sz="2400" dirty="0" smtClean="0">
                <a:solidFill>
                  <a:srgbClr val="FF0000"/>
                </a:solidFill>
              </a:rPr>
              <a:t>manager Lucy </a:t>
            </a:r>
            <a:r>
              <a:rPr lang="en-US" sz="2400" dirty="0">
                <a:solidFill>
                  <a:srgbClr val="FF0000"/>
                </a:solidFill>
              </a:rPr>
              <a:t>Adamson, commented: “I wanted to lose two stone for my wedding. I tried for </a:t>
            </a:r>
            <a:r>
              <a:rPr lang="en-US" sz="2400" dirty="0" smtClean="0">
                <a:solidFill>
                  <a:srgbClr val="FF0000"/>
                </a:solidFill>
              </a:rPr>
              <a:t>a long </a:t>
            </a:r>
            <a:r>
              <a:rPr lang="en-US" sz="2400" dirty="0">
                <a:solidFill>
                  <a:srgbClr val="FF0000"/>
                </a:solidFill>
              </a:rPr>
              <a:t>time but found it hard. When I started work with Marvin it seemed as though </a:t>
            </a:r>
            <a:r>
              <a:rPr lang="en-US" sz="2400" dirty="0" smtClean="0">
                <a:solidFill>
                  <a:srgbClr val="FF0000"/>
                </a:solidFill>
              </a:rPr>
              <a:t>we didn’t </a:t>
            </a:r>
            <a:r>
              <a:rPr lang="en-US" sz="2400" dirty="0">
                <a:solidFill>
                  <a:srgbClr val="FF0000"/>
                </a:solidFill>
              </a:rPr>
              <a:t>have to do all of the things that I was trying. I looked forward to the sessions </a:t>
            </a:r>
            <a:r>
              <a:rPr lang="en-US" sz="2400" dirty="0" smtClean="0">
                <a:solidFill>
                  <a:srgbClr val="FF0000"/>
                </a:solidFill>
              </a:rPr>
              <a:t>and the </a:t>
            </a:r>
            <a:r>
              <a:rPr lang="en-US" sz="2400" dirty="0">
                <a:solidFill>
                  <a:srgbClr val="FF0000"/>
                </a:solidFill>
              </a:rPr>
              <a:t>weight came off easily”</a:t>
            </a:r>
          </a:p>
          <a:p>
            <a:pPr marL="569913" indent="-569913">
              <a:buClr>
                <a:schemeClr val="accent6">
                  <a:lumMod val="50000"/>
                </a:schemeClr>
              </a:buClr>
              <a:buFont typeface="Wingdings 3" panose="05040102010807070707" pitchFamily="18" charset="2"/>
              <a:buChar char=""/>
            </a:pPr>
            <a:r>
              <a:rPr lang="en-US" sz="2400" dirty="0">
                <a:solidFill>
                  <a:srgbClr val="FF0000"/>
                </a:solidFill>
              </a:rPr>
              <a:t>Marvin is first and foremost an international fitness educator, working as a consultant </a:t>
            </a:r>
            <a:r>
              <a:rPr lang="en-US" sz="2400" dirty="0" smtClean="0">
                <a:solidFill>
                  <a:srgbClr val="FF0000"/>
                </a:solidFill>
              </a:rPr>
              <a:t>to all </a:t>
            </a:r>
            <a:r>
              <a:rPr lang="en-US" sz="2400" dirty="0">
                <a:solidFill>
                  <a:srgbClr val="FF0000"/>
                </a:solidFill>
              </a:rPr>
              <a:t>major health chains and a number of sports clubs. “I call him the Guru, he’s a </a:t>
            </a:r>
            <a:r>
              <a:rPr lang="en-US" sz="2400" dirty="0" smtClean="0">
                <a:solidFill>
                  <a:srgbClr val="FF0000"/>
                </a:solidFill>
              </a:rPr>
              <a:t>legend and </a:t>
            </a:r>
            <a:r>
              <a:rPr lang="en-US" sz="2400" dirty="0">
                <a:solidFill>
                  <a:srgbClr val="FF0000"/>
                </a:solidFill>
              </a:rPr>
              <a:t>makes me laugh. I can’t believe how much he knows” said Matt Richards of </a:t>
            </a:r>
            <a:r>
              <a:rPr lang="en-US" sz="2400" dirty="0" smtClean="0">
                <a:solidFill>
                  <a:srgbClr val="FF0000"/>
                </a:solidFill>
              </a:rPr>
              <a:t>Derby County </a:t>
            </a:r>
            <a:r>
              <a:rPr lang="en-US" sz="2400" dirty="0">
                <a:solidFill>
                  <a:srgbClr val="FF0000"/>
                </a:solidFill>
              </a:rPr>
              <a:t>Football Club.</a:t>
            </a:r>
          </a:p>
          <a:p>
            <a:pPr marL="569913" indent="-569913">
              <a:buClr>
                <a:schemeClr val="accent6">
                  <a:lumMod val="50000"/>
                </a:schemeClr>
              </a:buClr>
              <a:buFont typeface="Wingdings 3" panose="05040102010807070707" pitchFamily="18" charset="2"/>
              <a:buChar char=""/>
            </a:pPr>
            <a:r>
              <a:rPr lang="en-US" sz="2400" dirty="0">
                <a:solidFill>
                  <a:srgbClr val="FF0000"/>
                </a:solidFill>
              </a:rPr>
              <a:t>When business is quiet – which is rare these days – Marvin writes educational </a:t>
            </a:r>
            <a:r>
              <a:rPr lang="en-US" sz="2400" dirty="0" smtClean="0">
                <a:solidFill>
                  <a:srgbClr val="FF0000"/>
                </a:solidFill>
              </a:rPr>
              <a:t>material and </a:t>
            </a:r>
            <a:r>
              <a:rPr lang="en-US" sz="2400" dirty="0">
                <a:solidFill>
                  <a:srgbClr val="FF0000"/>
                </a:solidFill>
              </a:rPr>
              <a:t>trains other trainers.</a:t>
            </a:r>
            <a:endParaRPr lang="en-US" sz="2400" u="sng" dirty="0" smtClean="0">
              <a:solidFill>
                <a:srgbClr val="FF0000"/>
              </a:solidFill>
            </a:endParaRPr>
          </a:p>
        </p:txBody>
      </p:sp>
      <p:sp>
        <p:nvSpPr>
          <p:cNvPr id="6" name="TextBox 5">
            <a:hlinkClick r:id="rId3" action="ppaction://hlinkfile"/>
          </p:cNvPr>
          <p:cNvSpPr txBox="1"/>
          <p:nvPr/>
        </p:nvSpPr>
        <p:spPr>
          <a:xfrm>
            <a:off x="8388424" y="5899919"/>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592384554"/>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704856" cy="598049"/>
          </a:xfrm>
        </p:spPr>
        <p:txBody>
          <a:bodyPr>
            <a:noAutofit/>
          </a:bodyPr>
          <a:lstStyle/>
          <a:p>
            <a:r>
              <a:rPr lang="en-GB" sz="4000" b="1" dirty="0" smtClean="0"/>
              <a:t>3 – Questions – 2014 June Paper</a:t>
            </a:r>
          </a:p>
        </p:txBody>
      </p:sp>
      <p:sp>
        <p:nvSpPr>
          <p:cNvPr id="5" name="Round Same Side Corner Rectangle 4">
            <a:hlinkClick r:id="" action="ppaction://noaction"/>
          </p:cNvPr>
          <p:cNvSpPr/>
          <p:nvPr/>
        </p:nvSpPr>
        <p:spPr>
          <a:xfrm>
            <a:off x="6948264"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19</a:t>
            </a:r>
            <a:endParaRPr lang="en-GB" sz="1300" b="1" dirty="0">
              <a:latin typeface="Arial" panose="020B0604020202020204" pitchFamily="34" charset="0"/>
              <a:cs typeface="Arial" panose="020B0604020202020204" pitchFamily="34" charset="0"/>
            </a:endParaRPr>
          </a:p>
        </p:txBody>
      </p:sp>
      <p:sp>
        <p:nvSpPr>
          <p:cNvPr id="4" name="Rectangle 3"/>
          <p:cNvSpPr/>
          <p:nvPr/>
        </p:nvSpPr>
        <p:spPr>
          <a:xfrm>
            <a:off x="251521" y="1084674"/>
            <a:ext cx="8568951" cy="5627181"/>
          </a:xfrm>
          <a:prstGeom prst="rect">
            <a:avLst/>
          </a:prstGeom>
        </p:spPr>
        <p:txBody>
          <a:bodyPr wrap="square">
            <a:spAutoFit/>
          </a:bodyPr>
          <a:lstStyle/>
          <a:p>
            <a:pPr marL="569913" indent="-569913">
              <a:buClr>
                <a:schemeClr val="accent6">
                  <a:lumMod val="50000"/>
                </a:schemeClr>
              </a:buClr>
              <a:buFont typeface="+mj-lt"/>
              <a:buAutoNum type="arabicPeriod" startAt="12"/>
            </a:pPr>
            <a:r>
              <a:rPr lang="en-US" sz="2400" dirty="0" smtClean="0">
                <a:solidFill>
                  <a:srgbClr val="FF0000"/>
                </a:solidFill>
              </a:rPr>
              <a:t>Assess </a:t>
            </a:r>
            <a:r>
              <a:rPr lang="en-US" sz="2400" dirty="0">
                <a:solidFill>
                  <a:srgbClr val="FF0000"/>
                </a:solidFill>
              </a:rPr>
              <a:t>whether or not an increase in unemployment might affect Fitness Retreat Ltd</a:t>
            </a:r>
            <a:r>
              <a:rPr lang="en-US" sz="2400" dirty="0" smtClean="0">
                <a:solidFill>
                  <a:srgbClr val="FF0000"/>
                </a:solidFill>
              </a:rPr>
              <a:t>. (8)</a:t>
            </a:r>
          </a:p>
          <a:p>
            <a:pPr>
              <a:lnSpc>
                <a:spcPts val="3400"/>
              </a:lnSpc>
              <a:buClr>
                <a:schemeClr val="accent6">
                  <a:lumMod val="50000"/>
                </a:schemeClr>
              </a:buClr>
              <a:tabLst>
                <a:tab pos="8402638" algn="r"/>
              </a:tabLst>
            </a:pPr>
            <a:r>
              <a:rPr lang="en-US" sz="2400" u="sng"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p:txBody>
      </p:sp>
      <p:sp>
        <p:nvSpPr>
          <p:cNvPr id="6" name="TextBox 5">
            <a:hlinkClick r:id="rId3" action="ppaction://hlinkfile"/>
          </p:cNvPr>
          <p:cNvSpPr txBox="1"/>
          <p:nvPr/>
        </p:nvSpPr>
        <p:spPr>
          <a:xfrm>
            <a:off x="8388424" y="1196752"/>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393385465"/>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200" b="1" dirty="0" smtClean="0"/>
              <a:t>5 –  Exam Questions – Jan 2102 – June 2014</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29</a:t>
            </a:r>
            <a:endParaRPr lang="en-GB" sz="1300" b="1" dirty="0">
              <a:latin typeface="Arial" panose="020B0604020202020204" pitchFamily="34" charset="0"/>
              <a:cs typeface="Arial" panose="020B0604020202020204" pitchFamily="34" charset="0"/>
            </a:endParaRPr>
          </a:p>
        </p:txBody>
      </p:sp>
      <p:sp>
        <p:nvSpPr>
          <p:cNvPr id="4" name="AutoShape 4" descr="Image result for bright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Rectangle 2"/>
          <p:cNvSpPr/>
          <p:nvPr/>
        </p:nvSpPr>
        <p:spPr>
          <a:xfrm>
            <a:off x="251520" y="1086267"/>
            <a:ext cx="8568952" cy="56323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b="1" dirty="0">
                <a:solidFill>
                  <a:srgbClr val="FF0000"/>
                </a:solidFill>
              </a:rPr>
              <a:t>Evidence A</a:t>
            </a:r>
          </a:p>
          <a:p>
            <a:pPr marL="342900" indent="-342900">
              <a:buClr>
                <a:srgbClr val="00B050"/>
              </a:buClr>
              <a:buFont typeface="Wingdings 3" panose="05040102010807070707" pitchFamily="18" charset="2"/>
              <a:buChar char=""/>
            </a:pPr>
            <a:r>
              <a:rPr lang="en-US" sz="2000" dirty="0" err="1">
                <a:solidFill>
                  <a:srgbClr val="FF0000"/>
                </a:solidFill>
              </a:rPr>
              <a:t>Globalisation</a:t>
            </a:r>
            <a:r>
              <a:rPr lang="en-US" sz="2000" dirty="0">
                <a:solidFill>
                  <a:srgbClr val="FF0000"/>
                </a:solidFill>
              </a:rPr>
              <a:t> in action - Imagine a Tesco branch where the staff shout out their wares, packaging is ripped off as a matter of course and meat is squeezed to see if it is still warm and therefore fresh. These are just some of the oddities to Western eyes that greet the visitor in Tesco branches all over China. Tesco is an aggressive player in this emerging market. It first entered China in 2004 through a 50:50 joint venture with a local chain called </a:t>
            </a:r>
            <a:r>
              <a:rPr lang="en-US" sz="2000" dirty="0" err="1">
                <a:solidFill>
                  <a:srgbClr val="FF0000"/>
                </a:solidFill>
              </a:rPr>
              <a:t>Hymall</a:t>
            </a:r>
            <a:r>
              <a:rPr lang="en-US" sz="2000" dirty="0">
                <a:solidFill>
                  <a:srgbClr val="FF0000"/>
                </a:solidFill>
              </a:rPr>
              <a:t> or </a:t>
            </a:r>
            <a:r>
              <a:rPr lang="en-US" sz="2000" dirty="0" smtClean="0">
                <a:solidFill>
                  <a:srgbClr val="FF0000"/>
                </a:solidFill>
              </a:rPr>
              <a:t>“Happy </a:t>
            </a:r>
            <a:r>
              <a:rPr lang="en-US" sz="2000" dirty="0">
                <a:solidFill>
                  <a:srgbClr val="FF0000"/>
                </a:solidFill>
              </a:rPr>
              <a:t>Shopper</a:t>
            </a:r>
            <a:r>
              <a:rPr lang="en-US" sz="2000" dirty="0" smtClean="0">
                <a:solidFill>
                  <a:srgbClr val="FF0000"/>
                </a:solidFill>
              </a:rPr>
              <a:t>.” </a:t>
            </a:r>
            <a:r>
              <a:rPr lang="en-US" sz="2000" dirty="0">
                <a:solidFill>
                  <a:srgbClr val="FF0000"/>
                </a:solidFill>
              </a:rPr>
              <a:t>It now has 62 stores, employs 21,000 people and has a turnover approaching £1 billion. Analysts believe it may soon overtake the UK as </a:t>
            </a:r>
            <a:r>
              <a:rPr lang="en-US" sz="2000" dirty="0" smtClean="0">
                <a:solidFill>
                  <a:srgbClr val="FF0000"/>
                </a:solidFill>
              </a:rPr>
              <a:t>Tesco’s </a:t>
            </a:r>
            <a:r>
              <a:rPr lang="en-US" sz="2000" dirty="0">
                <a:solidFill>
                  <a:srgbClr val="FF0000"/>
                </a:solidFill>
              </a:rPr>
              <a:t>biggest market.</a:t>
            </a:r>
          </a:p>
          <a:p>
            <a:pPr marL="342900" indent="-342900">
              <a:buClr>
                <a:srgbClr val="00B050"/>
              </a:buClr>
              <a:buFont typeface="Wingdings 3" panose="05040102010807070707" pitchFamily="18" charset="2"/>
              <a:buChar char=""/>
            </a:pPr>
            <a:r>
              <a:rPr lang="en-US" sz="2000" dirty="0">
                <a:solidFill>
                  <a:srgbClr val="FF0000"/>
                </a:solidFill>
              </a:rPr>
              <a:t>The traditional philosophy of Tesco is “our only mantra is customer demand.” This takes on a whole new meaning in China where the fresh food section is – well, fresh. Dozens of species of fish swim around in their tanks, while live tortoises have their own enclosures. There is a brisk line in live turtles too. However, this does not go down well with animal rights activists who claim their shells are ripped off and they are left alive in agony. </a:t>
            </a:r>
            <a:endParaRPr lang="en-US" sz="2000" dirty="0">
              <a:solidFill>
                <a:srgbClr val="FF0000"/>
              </a:solidFill>
              <a:latin typeface="Arial" panose="020B0604020202020204" pitchFamily="34" charset="0"/>
              <a:ea typeface="Segoe UI" panose="020B0502040204020203" pitchFamily="34" charset="0"/>
              <a:cs typeface="Arial" panose="020B0604020202020204" pitchFamily="34" charset="0"/>
            </a:endParaRPr>
          </a:p>
        </p:txBody>
      </p:sp>
      <p:sp>
        <p:nvSpPr>
          <p:cNvPr id="7" name="TextBox 6">
            <a:hlinkClick r:id="rId3" action="ppaction://hlinkfile"/>
          </p:cNvPr>
          <p:cNvSpPr txBox="1"/>
          <p:nvPr/>
        </p:nvSpPr>
        <p:spPr>
          <a:xfrm>
            <a:off x="8388424" y="3667671"/>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765746889"/>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200" b="1" dirty="0" smtClean="0"/>
              <a:t>5 –  Exam Questions – Jan 2102 – June 2014</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29</a:t>
            </a:r>
            <a:endParaRPr lang="en-GB" sz="1300" b="1" dirty="0">
              <a:latin typeface="Arial" panose="020B0604020202020204" pitchFamily="34" charset="0"/>
              <a:cs typeface="Arial" panose="020B0604020202020204" pitchFamily="34" charset="0"/>
            </a:endParaRPr>
          </a:p>
        </p:txBody>
      </p:sp>
      <p:sp>
        <p:nvSpPr>
          <p:cNvPr id="4" name="AutoShape 4" descr="Image result for bright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Rectangle 2"/>
          <p:cNvSpPr/>
          <p:nvPr/>
        </p:nvSpPr>
        <p:spPr>
          <a:xfrm>
            <a:off x="251520" y="1086267"/>
            <a:ext cx="8568952" cy="5863144"/>
          </a:xfrm>
          <a:prstGeom prst="rect">
            <a:avLst/>
          </a:prstGeom>
        </p:spPr>
        <p:txBody>
          <a:bodyPr wrap="square">
            <a:spAutoFit/>
          </a:bodyPr>
          <a:lstStyle/>
          <a:p>
            <a:pPr marL="571500" indent="-571500">
              <a:buClr>
                <a:srgbClr val="00B050"/>
              </a:buClr>
              <a:buFont typeface="Wingdings 3" panose="05040102010807070707" pitchFamily="18" charset="2"/>
              <a:buChar char=""/>
            </a:pPr>
            <a:r>
              <a:rPr lang="en-US" sz="2440" dirty="0" smtClean="0">
                <a:solidFill>
                  <a:srgbClr val="FF0000"/>
                </a:solidFill>
              </a:rPr>
              <a:t>Then </a:t>
            </a:r>
            <a:r>
              <a:rPr lang="en-US" sz="2440" dirty="0">
                <a:solidFill>
                  <a:srgbClr val="FF0000"/>
                </a:solidFill>
              </a:rPr>
              <a:t>pig faces jostle with squid alongside more traditional Chinese products such as huge vats of rice and seaweed.</a:t>
            </a:r>
          </a:p>
          <a:p>
            <a:pPr marL="571500" indent="-571500">
              <a:buClr>
                <a:srgbClr val="00B050"/>
              </a:buClr>
              <a:buFont typeface="Wingdings 3" panose="05040102010807070707" pitchFamily="18" charset="2"/>
              <a:buChar char=""/>
            </a:pPr>
            <a:r>
              <a:rPr lang="en-US" sz="2440" dirty="0">
                <a:solidFill>
                  <a:srgbClr val="FF0000"/>
                </a:solidFill>
              </a:rPr>
              <a:t>In a country where less than 2% of the population own a car, Tesco lays on free public transport to its front doors. There is also free water, free mobile phone charging points and free delivery of larger appliances that </a:t>
            </a:r>
            <a:r>
              <a:rPr lang="en-US" sz="2440" dirty="0" smtClean="0">
                <a:solidFill>
                  <a:srgbClr val="FF0000"/>
                </a:solidFill>
              </a:rPr>
              <a:t>won’t </a:t>
            </a:r>
            <a:r>
              <a:rPr lang="en-US" sz="2440" dirty="0">
                <a:solidFill>
                  <a:srgbClr val="FF0000"/>
                </a:solidFill>
              </a:rPr>
              <a:t>fit on the bus home.</a:t>
            </a:r>
          </a:p>
          <a:p>
            <a:pPr marL="571500" indent="-571500">
              <a:buClr>
                <a:srgbClr val="00B050"/>
              </a:buClr>
              <a:buFont typeface="Wingdings 3" panose="05040102010807070707" pitchFamily="18" charset="2"/>
              <a:buChar char=""/>
            </a:pPr>
            <a:r>
              <a:rPr lang="en-US" sz="2440" dirty="0">
                <a:solidFill>
                  <a:srgbClr val="FF0000"/>
                </a:solidFill>
              </a:rPr>
              <a:t>Over the next five years, Tesco plans to spend £2 billion in the development of 80 Chinese shopping centres – with a Tesco store at the heart of each. At 40 million square feet, these will outstrip their entire UK floor space</a:t>
            </a:r>
            <a:r>
              <a:rPr lang="en-US" sz="2440" dirty="0" smtClean="0">
                <a:solidFill>
                  <a:srgbClr val="FF0000"/>
                </a:solidFill>
              </a:rPr>
              <a:t>.</a:t>
            </a:r>
          </a:p>
          <a:p>
            <a:pPr marL="571500" indent="-571500">
              <a:buClr>
                <a:srgbClr val="00B050"/>
              </a:buClr>
              <a:buFont typeface="+mj-lt"/>
              <a:buAutoNum type="arabicParenR" startAt="11"/>
            </a:pPr>
            <a:r>
              <a:rPr lang="en-US" sz="2440" dirty="0" smtClean="0">
                <a:solidFill>
                  <a:srgbClr val="FF0000"/>
                </a:solidFill>
                <a:latin typeface="Arial" panose="020B0604020202020204" pitchFamily="34" charset="0"/>
                <a:ea typeface="Segoe UI" panose="020B0502040204020203" pitchFamily="34" charset="0"/>
                <a:cs typeface="Arial" panose="020B0604020202020204" pitchFamily="34" charset="0"/>
              </a:rPr>
              <a:t>Assess </a:t>
            </a:r>
            <a:r>
              <a:rPr lang="en-US" sz="2440" dirty="0">
                <a:solidFill>
                  <a:srgbClr val="FF0000"/>
                </a:solidFill>
                <a:latin typeface="Arial" panose="020B0604020202020204" pitchFamily="34" charset="0"/>
                <a:ea typeface="Segoe UI" panose="020B0502040204020203" pitchFamily="34" charset="0"/>
                <a:cs typeface="Arial" panose="020B0604020202020204" pitchFamily="34" charset="0"/>
              </a:rPr>
              <a:t>the extent to which </a:t>
            </a:r>
            <a:r>
              <a:rPr lang="en-US" sz="2440" dirty="0" smtClean="0">
                <a:solidFill>
                  <a:srgbClr val="FF0000"/>
                </a:solidFill>
                <a:latin typeface="Arial" panose="020B0604020202020204" pitchFamily="34" charset="0"/>
                <a:ea typeface="Segoe UI" panose="020B0502040204020203" pitchFamily="34" charset="0"/>
                <a:cs typeface="Arial" panose="020B0604020202020204" pitchFamily="34" charset="0"/>
              </a:rPr>
              <a:t>Tesco’s </a:t>
            </a:r>
            <a:r>
              <a:rPr lang="en-US" sz="2440" dirty="0">
                <a:solidFill>
                  <a:srgbClr val="FF0000"/>
                </a:solidFill>
                <a:latin typeface="Arial" panose="020B0604020202020204" pitchFamily="34" charset="0"/>
                <a:ea typeface="Segoe UI" panose="020B0502040204020203" pitchFamily="34" charset="0"/>
                <a:cs typeface="Arial" panose="020B0604020202020204" pitchFamily="34" charset="0"/>
              </a:rPr>
              <a:t>market orientation is the key to its success (Evidence A). (8)</a:t>
            </a:r>
          </a:p>
        </p:txBody>
      </p:sp>
      <p:sp>
        <p:nvSpPr>
          <p:cNvPr id="7" name="TextBox 6">
            <a:hlinkClick r:id="rId3" action="ppaction://hlinkfile"/>
          </p:cNvPr>
          <p:cNvSpPr txBox="1"/>
          <p:nvPr/>
        </p:nvSpPr>
        <p:spPr>
          <a:xfrm>
            <a:off x="8388424" y="1124744"/>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523019266"/>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a:buClr>
                <a:schemeClr val="accent6">
                  <a:lumMod val="50000"/>
                </a:schemeClr>
              </a:buClr>
            </a:pPr>
            <a:r>
              <a:rPr lang="en-US" sz="1700" b="1" dirty="0" smtClean="0"/>
              <a:t>Dos</a:t>
            </a:r>
            <a:endParaRPr lang="en-US" sz="1700" b="1" dirty="0"/>
          </a:p>
          <a:p>
            <a:pPr marL="457200" indent="-457200">
              <a:buClr>
                <a:schemeClr val="accent6">
                  <a:lumMod val="50000"/>
                </a:schemeClr>
              </a:buClr>
              <a:buFont typeface="Wingdings 3" panose="05040102010807070707" pitchFamily="18" charset="2"/>
              <a:buChar char=""/>
            </a:pPr>
            <a:r>
              <a:rPr lang="en-US" sz="1700" dirty="0"/>
              <a:t>Do answer the question</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No credit can be given for good Business Studies knowledge that is not relevant to the question.</a:t>
            </a:r>
          </a:p>
          <a:p>
            <a:pPr marL="457200" indent="-457200">
              <a:buClr>
                <a:schemeClr val="accent6">
                  <a:lumMod val="50000"/>
                </a:schemeClr>
              </a:buClr>
              <a:buFont typeface="Wingdings 3" panose="05040102010807070707" pitchFamily="18" charset="2"/>
              <a:buChar char=""/>
            </a:pPr>
            <a:r>
              <a:rPr lang="en-US" sz="1700" dirty="0"/>
              <a:t>Do use the mark allocation to guide how much you write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Writing more than necessary will not result in extra marks.</a:t>
            </a:r>
          </a:p>
          <a:p>
            <a:pPr marL="457200" indent="-457200">
              <a:buClr>
                <a:schemeClr val="accent6">
                  <a:lumMod val="50000"/>
                </a:schemeClr>
              </a:buClr>
              <a:buFont typeface="Wingdings 3" panose="05040102010807070707" pitchFamily="18" charset="2"/>
              <a:buChar char=""/>
            </a:pPr>
            <a:r>
              <a:rPr lang="en-US" sz="1700" dirty="0"/>
              <a:t>Do use real-life business-based examples in your answers</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These often help illustrate your level of knowledge.</a:t>
            </a:r>
          </a:p>
          <a:p>
            <a:pPr marL="457200" indent="-457200">
              <a:buClr>
                <a:schemeClr val="accent6">
                  <a:lumMod val="50000"/>
                </a:schemeClr>
              </a:buClr>
              <a:buFont typeface="Wingdings 3" panose="05040102010807070707" pitchFamily="18" charset="2"/>
              <a:buChar char=""/>
            </a:pPr>
            <a:r>
              <a:rPr lang="en-US" sz="1700" dirty="0"/>
              <a:t>Do write legibly</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An examiner cannot give marks if the answer cannot be read.</a:t>
            </a:r>
          </a:p>
          <a:p>
            <a:pPr marL="457200" indent="-457200">
              <a:buClr>
                <a:schemeClr val="accent6">
                  <a:lumMod val="50000"/>
                </a:schemeClr>
              </a:buClr>
              <a:buFont typeface="Wingdings 3" panose="05040102010807070707" pitchFamily="18" charset="2"/>
              <a:buChar char=""/>
            </a:pPr>
            <a:r>
              <a:rPr lang="en-US" sz="1700" dirty="0"/>
              <a:t>Do use correct ‘business language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Marks will be lost if you fail to use terms appropriately.</a:t>
            </a:r>
          </a:p>
          <a:p>
            <a:pPr>
              <a:buClr>
                <a:schemeClr val="accent6">
                  <a:lumMod val="50000"/>
                </a:schemeClr>
              </a:buClr>
            </a:pPr>
            <a:r>
              <a:rPr lang="en-US" sz="1700" b="1" dirty="0" smtClean="0"/>
              <a:t>Don'ts</a:t>
            </a:r>
            <a:endParaRPr lang="en-US" sz="1700" b="1" dirty="0"/>
          </a:p>
          <a:p>
            <a:pPr marL="457200" indent="-457200">
              <a:buClr>
                <a:schemeClr val="accent6">
                  <a:lumMod val="50000"/>
                </a:schemeClr>
              </a:buClr>
              <a:buFont typeface="Wingdings 3" panose="05040102010807070707" pitchFamily="18" charset="2"/>
              <a:buChar char=""/>
            </a:pPr>
            <a:r>
              <a:rPr lang="en-US" sz="1700" dirty="0"/>
              <a:t>Don't fill up blank spaces on the exam paper</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If you write too much on one question, you may run out of time to answer some of the others.</a:t>
            </a:r>
          </a:p>
          <a:p>
            <a:pPr marL="457200" indent="-457200">
              <a:buClr>
                <a:schemeClr val="accent6">
                  <a:lumMod val="50000"/>
                </a:schemeClr>
              </a:buClr>
              <a:buFont typeface="Wingdings 3" panose="05040102010807070707" pitchFamily="18" charset="2"/>
              <a:buChar char=""/>
            </a:pPr>
            <a:r>
              <a:rPr lang="en-US" sz="1700" dirty="0"/>
              <a:t>Don't contradict yourself</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Present reasoned arguments for and against.</a:t>
            </a:r>
          </a:p>
          <a:p>
            <a:pPr marL="457200" indent="-457200">
              <a:buClr>
                <a:schemeClr val="accent6">
                  <a:lumMod val="50000"/>
                </a:schemeClr>
              </a:buClr>
              <a:buFont typeface="Wingdings 3" panose="05040102010807070707" pitchFamily="18" charset="2"/>
              <a:buChar char=""/>
            </a:pPr>
            <a:r>
              <a:rPr lang="en-US" sz="1700" dirty="0"/>
              <a:t>Don't spend too much time on a part that you find difficult</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Exam time is limited, and you can always return to the difficult part if you have enough time at the end of the exam.</a:t>
            </a:r>
          </a:p>
        </p:txBody>
      </p:sp>
      <p:sp>
        <p:nvSpPr>
          <p:cNvPr id="7"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017313815"/>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32453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As you progress through your course you will do lots of work with your teachers on how to approach </a:t>
            </a:r>
            <a:r>
              <a:rPr lang="en-US" sz="1700" dirty="0" smtClean="0"/>
              <a:t>exam questions</a:t>
            </a:r>
            <a:r>
              <a:rPr lang="en-US" sz="1700" dirty="0"/>
              <a:t>. Here are just a couple of general tips to help you out:</a:t>
            </a:r>
          </a:p>
          <a:p>
            <a:pPr marL="457200" indent="-457200">
              <a:buClr>
                <a:schemeClr val="accent6">
                  <a:lumMod val="50000"/>
                </a:schemeClr>
              </a:buClr>
              <a:buFont typeface="+mj-lt"/>
              <a:buAutoNum type="arabicPeriod"/>
            </a:pPr>
            <a:r>
              <a:rPr lang="en-US" sz="1700" dirty="0" smtClean="0"/>
              <a:t>When </a:t>
            </a:r>
            <a:r>
              <a:rPr lang="en-US" sz="1700" dirty="0"/>
              <a:t>you read a question, look for </a:t>
            </a:r>
            <a:r>
              <a:rPr lang="en-US" sz="1700" b="1" dirty="0"/>
              <a:t>three things: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command word.</a:t>
            </a:r>
            <a:r>
              <a:rPr lang="en-US" sz="1700" dirty="0"/>
              <a:t> This tells you to ‘describe’, ‘analyse’, ‘assess’ etc. It is important because </a:t>
            </a:r>
            <a:r>
              <a:rPr lang="en-US" sz="1700" dirty="0" smtClean="0"/>
              <a:t>it lets </a:t>
            </a:r>
            <a:r>
              <a:rPr lang="en-US" sz="1700" dirty="0"/>
              <a:t>you know which skills and assessment objectives are being assessed in your answer. Make </a:t>
            </a:r>
            <a:r>
              <a:rPr lang="en-US" sz="1700" dirty="0" smtClean="0"/>
              <a:t>sure you </a:t>
            </a:r>
            <a:r>
              <a:rPr lang="en-US" sz="1700" dirty="0"/>
              <a:t>know what each command word is asking for.</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number of marks</a:t>
            </a:r>
            <a:r>
              <a:rPr lang="en-US" sz="1700" dirty="0">
                <a:solidFill>
                  <a:srgbClr val="FF0000"/>
                </a:solidFill>
              </a:rPr>
              <a:t> </a:t>
            </a:r>
            <a:r>
              <a:rPr lang="en-US" sz="1700" dirty="0"/>
              <a:t>given. This gives you information about how to answer the question </a:t>
            </a:r>
            <a:r>
              <a:rPr lang="en-US" sz="1700" dirty="0" smtClean="0"/>
              <a:t>because you </a:t>
            </a:r>
            <a:r>
              <a:rPr lang="en-US" sz="1700" dirty="0"/>
              <a:t>can see whether marks are given for each skill demonstrated (with low-mark answers) or for </a:t>
            </a:r>
            <a:r>
              <a:rPr lang="en-US" sz="1700" dirty="0" smtClean="0"/>
              <a:t>the level </a:t>
            </a:r>
            <a:r>
              <a:rPr lang="en-US" sz="1700" dirty="0"/>
              <a:t>of response (higher mark answers). Understanding how to gain marks means that you can </a:t>
            </a:r>
            <a:r>
              <a:rPr lang="en-US" sz="1700" dirty="0" smtClean="0"/>
              <a:t>self-check your </a:t>
            </a:r>
            <a:r>
              <a:rPr lang="en-US" sz="1700" dirty="0"/>
              <a:t>answers to see whether you have given the examiner what they need in order to </a:t>
            </a:r>
            <a:r>
              <a:rPr lang="en-US" sz="1700" dirty="0" smtClean="0"/>
              <a:t>award you </a:t>
            </a:r>
            <a:r>
              <a:rPr lang="en-US" sz="1700" dirty="0"/>
              <a:t>full marks.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relevant theory</a:t>
            </a:r>
            <a:r>
              <a:rPr lang="en-US" sz="1700" b="1" dirty="0"/>
              <a:t>.</a:t>
            </a:r>
            <a:r>
              <a:rPr lang="en-US" sz="1700" dirty="0"/>
              <a:t> Each question is testing your understanding of a piece of theory from </a:t>
            </a:r>
            <a:r>
              <a:rPr lang="en-US" sz="1700" dirty="0" smtClean="0"/>
              <a:t>the unit </a:t>
            </a:r>
            <a:r>
              <a:rPr lang="en-US" sz="1700" dirty="0"/>
              <a:t>specification. You may have to apply this to a specific context, but before this you need to </a:t>
            </a:r>
            <a:r>
              <a:rPr lang="en-US" sz="1700" dirty="0" smtClean="0"/>
              <a:t>be clear </a:t>
            </a:r>
            <a:r>
              <a:rPr lang="en-US" sz="1700" dirty="0"/>
              <a:t>on what the theory is. In this book the questions all relate to the chapter they are in, so this </a:t>
            </a:r>
            <a:r>
              <a:rPr lang="en-US" sz="1700" dirty="0" smtClean="0"/>
              <a:t>is pretty </a:t>
            </a:r>
            <a:r>
              <a:rPr lang="en-US" sz="1700" dirty="0"/>
              <a:t>easy, but get in the habit now of thinking about the key pieces of theory before you start </a:t>
            </a:r>
            <a:r>
              <a:rPr lang="en-US" sz="1700" dirty="0" smtClean="0"/>
              <a:t>to write </a:t>
            </a:r>
            <a:r>
              <a:rPr lang="en-US" sz="1700" dirty="0"/>
              <a:t>your answers.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46832519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632311"/>
          </a:xfrm>
          <a:prstGeom prst="rect">
            <a:avLst/>
          </a:prstGeom>
        </p:spPr>
        <p:txBody>
          <a:bodyPr wrap="square">
            <a:spAutoFit/>
          </a:bodyPr>
          <a:lstStyle/>
          <a:p>
            <a:pPr marL="457200" indent="-457200">
              <a:buClr>
                <a:schemeClr val="accent6">
                  <a:lumMod val="50000"/>
                </a:schemeClr>
              </a:buClr>
              <a:buFont typeface="+mj-lt"/>
              <a:buAutoNum type="arabicPeriod" startAt="2"/>
            </a:pPr>
            <a:r>
              <a:rPr lang="en-US" sz="2000" dirty="0"/>
              <a:t>Application is the skill of writing in context. To help you develop this skill when you read business </a:t>
            </a:r>
            <a:r>
              <a:rPr lang="en-US" sz="2000" dirty="0" smtClean="0"/>
              <a:t>case studies</a:t>
            </a:r>
            <a:r>
              <a:rPr lang="en-US" sz="2000" dirty="0"/>
              <a:t>, as part of your wider reading and in sections B and C of the unit 1 exam paper, make brief </a:t>
            </a:r>
            <a:r>
              <a:rPr lang="en-US" sz="2000" dirty="0" smtClean="0"/>
              <a:t>notes using </a:t>
            </a:r>
            <a:r>
              <a:rPr lang="en-US" sz="2000" dirty="0"/>
              <a:t>the acronym LOSER. Then draw on these notes when applying theory to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LO</a:t>
            </a:r>
            <a:r>
              <a:rPr lang="en-US" sz="2000" dirty="0"/>
              <a:t> stands for long-term and short-term objectives</a:t>
            </a:r>
          </a:p>
          <a:p>
            <a:pPr marL="795338" indent="-388938">
              <a:buClr>
                <a:schemeClr val="accent6">
                  <a:lumMod val="50000"/>
                </a:schemeClr>
              </a:buClr>
              <a:buFont typeface="Wingdings 3" panose="05040102010807070707" pitchFamily="18" charset="2"/>
              <a:buChar char=""/>
              <a:tabLst>
                <a:tab pos="914400" algn="l"/>
              </a:tabLst>
            </a:pPr>
            <a:r>
              <a:rPr lang="en-US" sz="2000" dirty="0"/>
              <a:t>What are the business’s goals, overall and within the situation described in the case study? Any </a:t>
            </a:r>
            <a:r>
              <a:rPr lang="en-US" sz="2000" dirty="0" smtClean="0"/>
              <a:t>issues you </a:t>
            </a:r>
            <a:r>
              <a:rPr lang="en-US" sz="2000" dirty="0"/>
              <a:t>highlight or suggested actions you identify should be relevant to the objectives of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S</a:t>
            </a:r>
            <a:r>
              <a:rPr lang="en-US" sz="2000" dirty="0"/>
              <a:t> stands for stakeholders</a:t>
            </a:r>
          </a:p>
          <a:p>
            <a:pPr marL="795338" indent="-388938">
              <a:buClr>
                <a:schemeClr val="accent6">
                  <a:lumMod val="50000"/>
                </a:schemeClr>
              </a:buClr>
              <a:buFont typeface="Wingdings 3" panose="05040102010807070707" pitchFamily="18" charset="2"/>
              <a:buChar char=""/>
              <a:tabLst>
                <a:tab pos="914400" algn="l"/>
              </a:tabLst>
            </a:pPr>
            <a:r>
              <a:rPr lang="en-US" sz="2000" dirty="0"/>
              <a:t>What groups of individuals have an interest in this business? Be as specific as you can, using the </a:t>
            </a:r>
            <a:r>
              <a:rPr lang="en-US" sz="2000" dirty="0" smtClean="0"/>
              <a:t>names of </a:t>
            </a:r>
            <a:r>
              <a:rPr lang="en-US" sz="2000" dirty="0"/>
              <a:t>owners, for example, or listing the different suppliers if these are mentioned in the case study.</a:t>
            </a:r>
          </a:p>
          <a:p>
            <a:pPr marL="795338" indent="-388938">
              <a:buClr>
                <a:schemeClr val="accent6">
                  <a:lumMod val="50000"/>
                </a:schemeClr>
              </a:buClr>
              <a:buFont typeface="Wingdings 3" panose="05040102010807070707" pitchFamily="18" charset="2"/>
              <a:buChar char=""/>
              <a:tabLst>
                <a:tab pos="914400" algn="l"/>
              </a:tabLst>
            </a:pPr>
            <a:r>
              <a:rPr lang="en-US" sz="2000" b="1" dirty="0"/>
              <a:t>E</a:t>
            </a:r>
            <a:r>
              <a:rPr lang="en-US" sz="2000" dirty="0"/>
              <a:t> stands for </a:t>
            </a:r>
            <a:r>
              <a:rPr lang="en-US" sz="2000" dirty="0" smtClean="0"/>
              <a:t>environment</a:t>
            </a:r>
            <a:endParaRPr lang="en-US" sz="2000" dirty="0"/>
          </a:p>
          <a:p>
            <a:pPr marL="795338" indent="-388938">
              <a:buClr>
                <a:schemeClr val="accent6">
                  <a:lumMod val="50000"/>
                </a:schemeClr>
              </a:buClr>
              <a:buFont typeface="Wingdings 3" panose="05040102010807070707" pitchFamily="18" charset="2"/>
              <a:buChar char=""/>
              <a:tabLst>
                <a:tab pos="914400" algn="l"/>
              </a:tabLst>
            </a:pPr>
            <a:r>
              <a:rPr lang="en-US" sz="2000" dirty="0"/>
              <a:t>Used here, this E refers to everything to do with the environment in which the business operates.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332964090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Consider (briefly) the following:</a:t>
            </a:r>
          </a:p>
          <a:p>
            <a:pPr marL="863600" indent="-406400">
              <a:buClr>
                <a:schemeClr val="accent6">
                  <a:lumMod val="50000"/>
                </a:schemeClr>
              </a:buClr>
              <a:buFont typeface="Wingdings" panose="05000000000000000000" pitchFamily="2" charset="2"/>
              <a:buChar char="v"/>
            </a:pPr>
            <a:r>
              <a:rPr lang="en-US" sz="1700" dirty="0" smtClean="0"/>
              <a:t>The </a:t>
            </a:r>
            <a:r>
              <a:rPr lang="en-US" sz="1700" dirty="0"/>
              <a:t>market in which the business competes</a:t>
            </a:r>
          </a:p>
          <a:p>
            <a:pPr marL="863600" indent="-406400">
              <a:buClr>
                <a:schemeClr val="accent6">
                  <a:lumMod val="50000"/>
                </a:schemeClr>
              </a:buClr>
              <a:buFont typeface="Wingdings" panose="05000000000000000000" pitchFamily="2" charset="2"/>
              <a:buChar char="v"/>
            </a:pPr>
            <a:r>
              <a:rPr lang="en-US" sz="1700" dirty="0" smtClean="0"/>
              <a:t>Major </a:t>
            </a:r>
            <a:r>
              <a:rPr lang="en-US" sz="1700" dirty="0"/>
              <a:t>competitors</a:t>
            </a:r>
          </a:p>
          <a:p>
            <a:pPr marL="863600" indent="-406400">
              <a:buClr>
                <a:schemeClr val="accent6">
                  <a:lumMod val="50000"/>
                </a:schemeClr>
              </a:buClr>
              <a:buFont typeface="Wingdings" panose="05000000000000000000" pitchFamily="2" charset="2"/>
              <a:buChar char="v"/>
            </a:pPr>
            <a:r>
              <a:rPr lang="en-US" sz="1700" dirty="0" smtClean="0"/>
              <a:t>Trends </a:t>
            </a:r>
            <a:r>
              <a:rPr lang="en-US" sz="1700" dirty="0"/>
              <a:t>in the market</a:t>
            </a:r>
          </a:p>
          <a:p>
            <a:pPr marL="863600" indent="-406400">
              <a:buClr>
                <a:schemeClr val="accent6">
                  <a:lumMod val="50000"/>
                </a:schemeClr>
              </a:buClr>
              <a:buFont typeface="Wingdings" panose="05000000000000000000" pitchFamily="2" charset="2"/>
              <a:buChar char="v"/>
            </a:pPr>
            <a:r>
              <a:rPr lang="en-US" sz="1700" dirty="0" smtClean="0"/>
              <a:t>Economic </a:t>
            </a:r>
            <a:r>
              <a:rPr lang="en-US" sz="1700" dirty="0"/>
              <a:t>conditions</a:t>
            </a:r>
          </a:p>
          <a:p>
            <a:pPr marL="863600" indent="-406400">
              <a:buClr>
                <a:schemeClr val="accent6">
                  <a:lumMod val="50000"/>
                </a:schemeClr>
              </a:buClr>
              <a:buFont typeface="Wingdings" panose="05000000000000000000" pitchFamily="2" charset="2"/>
              <a:buChar char="v"/>
            </a:pPr>
            <a:r>
              <a:rPr lang="en-US" sz="1700" dirty="0" smtClean="0"/>
              <a:t>Any </a:t>
            </a:r>
            <a:r>
              <a:rPr lang="en-US" sz="1700" dirty="0"/>
              <a:t>other relevant SLEPT factors. SLEPT stands for: Social, Legal, Economic, Political, Technological.</a:t>
            </a:r>
          </a:p>
          <a:p>
            <a:pPr marL="457200" indent="-457200">
              <a:buClr>
                <a:schemeClr val="accent6">
                  <a:lumMod val="50000"/>
                </a:schemeClr>
              </a:buClr>
              <a:buFont typeface="Wingdings 3" panose="05040102010807070707" pitchFamily="18" charset="2"/>
              <a:buChar char=""/>
            </a:pPr>
            <a:r>
              <a:rPr lang="en-US" sz="1700" dirty="0"/>
              <a:t>It is an acronym commonly used to embrace all aspects of the business environment.</a:t>
            </a:r>
          </a:p>
          <a:p>
            <a:pPr marL="457200" indent="-457200">
              <a:buClr>
                <a:schemeClr val="accent6">
                  <a:lumMod val="50000"/>
                </a:schemeClr>
              </a:buClr>
              <a:buFont typeface="Wingdings 3" panose="05040102010807070707" pitchFamily="18" charset="2"/>
              <a:buChar char=""/>
            </a:pPr>
            <a:r>
              <a:rPr lang="en-US" sz="1700" b="1" dirty="0"/>
              <a:t>R</a:t>
            </a:r>
            <a:r>
              <a:rPr lang="en-US" sz="1700" dirty="0"/>
              <a:t> stands for resources.</a:t>
            </a:r>
          </a:p>
          <a:p>
            <a:pPr marL="457200" indent="-457200">
              <a:buClr>
                <a:schemeClr val="accent6">
                  <a:lumMod val="50000"/>
                </a:schemeClr>
              </a:buClr>
              <a:buFont typeface="Wingdings 3" panose="05040102010807070707" pitchFamily="18" charset="2"/>
              <a:buChar char=""/>
            </a:pPr>
            <a:r>
              <a:rPr lang="en-US" sz="1700" dirty="0"/>
              <a:t>The E above asks you to look at factors which are beyond the business’s control – these apply to all </a:t>
            </a:r>
            <a:r>
              <a:rPr lang="en-US" sz="1700" dirty="0" smtClean="0"/>
              <a:t>firms in </a:t>
            </a:r>
            <a:r>
              <a:rPr lang="en-US" sz="1700" dirty="0"/>
              <a:t>the market. Resources are factors which are specific to the business and are not available to </a:t>
            </a:r>
            <a:r>
              <a:rPr lang="en-US" sz="1700" dirty="0" smtClean="0"/>
              <a:t>all firms</a:t>
            </a:r>
            <a:r>
              <a:rPr lang="en-US" sz="1700" dirty="0"/>
              <a:t>… the opposite. Using resources effectively can give a firm a source of competitive advantage. </a:t>
            </a:r>
            <a:r>
              <a:rPr lang="en-US" sz="1700" dirty="0" smtClean="0"/>
              <a:t>This means </a:t>
            </a:r>
            <a:r>
              <a:rPr lang="en-US" sz="1700" dirty="0"/>
              <a:t>a way to gain customers over competitors. Resources could include:</a:t>
            </a:r>
          </a:p>
          <a:p>
            <a:pPr marL="863600" indent="-406400">
              <a:buClr>
                <a:schemeClr val="accent6">
                  <a:lumMod val="50000"/>
                </a:schemeClr>
              </a:buClr>
              <a:buFont typeface="Wingdings" panose="05000000000000000000" pitchFamily="2" charset="2"/>
              <a:buChar char="v"/>
            </a:pPr>
            <a:r>
              <a:rPr lang="en-US" sz="1700" dirty="0" smtClean="0"/>
              <a:t>Special </a:t>
            </a:r>
            <a:r>
              <a:rPr lang="en-US" sz="1700" dirty="0"/>
              <a:t>staff skills and expertise</a:t>
            </a:r>
          </a:p>
          <a:p>
            <a:pPr marL="863600" indent="-406400">
              <a:buClr>
                <a:schemeClr val="accent6">
                  <a:lumMod val="50000"/>
                </a:schemeClr>
              </a:buClr>
              <a:buFont typeface="Wingdings" panose="05000000000000000000" pitchFamily="2" charset="2"/>
              <a:buChar char="v"/>
            </a:pPr>
            <a:r>
              <a:rPr lang="en-US" sz="1700" dirty="0" smtClean="0"/>
              <a:t>Money </a:t>
            </a:r>
            <a:r>
              <a:rPr lang="en-US" sz="1700" dirty="0"/>
              <a:t>in the bank</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good reputation</a:t>
            </a:r>
          </a:p>
          <a:p>
            <a:pPr marL="863600" indent="-406400">
              <a:buClr>
                <a:schemeClr val="accent6">
                  <a:lumMod val="50000"/>
                </a:schemeClr>
              </a:buClr>
              <a:buFont typeface="Wingdings" panose="05000000000000000000" pitchFamily="2" charset="2"/>
              <a:buChar char="v"/>
            </a:pPr>
            <a:r>
              <a:rPr lang="en-US" sz="1700" dirty="0" smtClean="0"/>
              <a:t>Strong </a:t>
            </a:r>
            <a:r>
              <a:rPr lang="en-US" sz="1700" dirty="0"/>
              <a:t>brands</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secure customer base</a:t>
            </a:r>
          </a:p>
          <a:p>
            <a:pPr marL="863600" indent="-406400">
              <a:buClr>
                <a:schemeClr val="accent6">
                  <a:lumMod val="50000"/>
                </a:schemeClr>
              </a:buClr>
              <a:buFont typeface="Wingdings" panose="05000000000000000000" pitchFamily="2" charset="2"/>
              <a:buChar char="v"/>
            </a:pPr>
            <a:r>
              <a:rPr lang="en-US" sz="1700" dirty="0" smtClean="0"/>
              <a:t>Access </a:t>
            </a:r>
            <a:r>
              <a:rPr lang="en-US" sz="1700" dirty="0"/>
              <a:t>to particularly high quality raw materials, or to low cost materials.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67449876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696744" cy="5755422"/>
          </a:xfrm>
          <a:prstGeom prst="rect">
            <a:avLst/>
          </a:prstGeom>
        </p:spPr>
        <p:txBody>
          <a:bodyPr wrap="square">
            <a:spAutoFit/>
          </a:bodyPr>
          <a:lstStyle/>
          <a:p>
            <a:pPr marL="347663" indent="-347663">
              <a:buClr>
                <a:schemeClr val="accent6">
                  <a:lumMod val="50000"/>
                </a:schemeClr>
              </a:buClr>
            </a:pPr>
            <a:r>
              <a:rPr lang="en-US" sz="2300" b="1" dirty="0"/>
              <a:t>Do this</a:t>
            </a:r>
          </a:p>
          <a:p>
            <a:pPr marL="398463" indent="-398463">
              <a:buClr>
                <a:schemeClr val="accent6">
                  <a:lumMod val="50000"/>
                </a:schemeClr>
              </a:buClr>
              <a:buFont typeface="Wingdings 3" panose="05040102010807070707" pitchFamily="18" charset="2"/>
              <a:buChar char=""/>
            </a:pPr>
            <a:r>
              <a:rPr lang="en-US" sz="2300" dirty="0"/>
              <a:t>On your own, quickly make a list of the ten most important products that you either want or need.</a:t>
            </a:r>
          </a:p>
          <a:p>
            <a:pPr marL="398463" indent="-398463">
              <a:buClr>
                <a:schemeClr val="accent6">
                  <a:lumMod val="50000"/>
                </a:schemeClr>
              </a:buClr>
              <a:buFont typeface="Wingdings 3" panose="05040102010807070707" pitchFamily="18" charset="2"/>
              <a:buChar char=""/>
            </a:pPr>
            <a:r>
              <a:rPr lang="en-US" sz="2300" dirty="0"/>
              <a:t>Next, swap lists with someone else's. Are they the same? If not, how and why do they differ? Talk this over.</a:t>
            </a:r>
          </a:p>
          <a:p>
            <a:pPr marL="398463" indent="-398463">
              <a:buClr>
                <a:schemeClr val="accent6">
                  <a:lumMod val="50000"/>
                </a:schemeClr>
              </a:buClr>
              <a:buFont typeface="Wingdings 3" panose="05040102010807070707" pitchFamily="18" charset="2"/>
              <a:buChar char=""/>
            </a:pPr>
            <a:r>
              <a:rPr lang="en-US" sz="2300" dirty="0"/>
              <a:t>Now, go back to your own list and write down ten more things that you want or need.</a:t>
            </a:r>
          </a:p>
          <a:p>
            <a:pPr marL="398463" indent="-398463">
              <a:buClr>
                <a:schemeClr val="accent6">
                  <a:lumMod val="50000"/>
                </a:schemeClr>
              </a:buClr>
              <a:buFont typeface="Wingdings 3" panose="05040102010807070707" pitchFamily="18" charset="2"/>
              <a:buChar char=""/>
            </a:pPr>
            <a:r>
              <a:rPr lang="en-US" sz="2300" dirty="0"/>
              <a:t>Looking at the twenty items, which of these would you buy more of if the price were lower? If the price rose, which would you buy less of (or none at all)?</a:t>
            </a:r>
          </a:p>
          <a:p>
            <a:pPr marL="398463" indent="-398463">
              <a:buClr>
                <a:schemeClr val="accent6">
                  <a:lumMod val="50000"/>
                </a:schemeClr>
              </a:buClr>
              <a:buFont typeface="Wingdings 3" panose="05040102010807070707" pitchFamily="18" charset="2"/>
              <a:buChar char=""/>
            </a:pPr>
            <a:r>
              <a:rPr lang="en-US" sz="2300" dirty="0"/>
              <a:t>Your </a:t>
            </a:r>
            <a:r>
              <a:rPr lang="en-US" sz="2300" b="1" dirty="0">
                <a:solidFill>
                  <a:srgbClr val="FF0000"/>
                </a:solidFill>
              </a:rPr>
              <a:t>demand</a:t>
            </a:r>
            <a:r>
              <a:rPr lang="en-US" sz="2300" dirty="0">
                <a:solidFill>
                  <a:srgbClr val="FF0000"/>
                </a:solidFill>
              </a:rPr>
              <a:t> </a:t>
            </a:r>
            <a:r>
              <a:rPr lang="en-US" sz="2300" dirty="0"/>
              <a:t>for these products will be affected by the price you have to pay to get them.</a:t>
            </a:r>
          </a:p>
        </p:txBody>
      </p:sp>
      <p:sp>
        <p:nvSpPr>
          <p:cNvPr id="6" name="Title 1"/>
          <p:cNvSpPr>
            <a:spLocks noGrp="1"/>
          </p:cNvSpPr>
          <p:nvPr>
            <p:ph type="title"/>
          </p:nvPr>
        </p:nvSpPr>
        <p:spPr>
          <a:xfrm>
            <a:off x="35496" y="72008"/>
            <a:ext cx="7704856" cy="548680"/>
          </a:xfrm>
        </p:spPr>
        <p:txBody>
          <a:bodyPr>
            <a:noAutofit/>
          </a:bodyPr>
          <a:lstStyle/>
          <a:p>
            <a:r>
              <a:rPr lang="en-GB" b="1" dirty="0" smtClean="0"/>
              <a:t>5.1 – Consumer Wants - Choice</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25</a:t>
            </a:r>
            <a:endParaRPr lang="en-GB" sz="1300" b="1" dirty="0">
              <a:latin typeface="Arial" panose="020B0604020202020204" pitchFamily="34" charset="0"/>
              <a:cs typeface="Arial" panose="020B0604020202020204" pitchFamily="34" charset="0"/>
            </a:endParaRPr>
          </a:p>
        </p:txBody>
      </p:sp>
      <p:pic>
        <p:nvPicPr>
          <p:cNvPr id="2058" name="Picture 10" descr="Image result for nike trainer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948264" y="1124743"/>
            <a:ext cx="1872209" cy="1220091"/>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Image result for swatch"/>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948263" y="2475527"/>
            <a:ext cx="1872209" cy="1745561"/>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caramac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948262" y="4365104"/>
            <a:ext cx="1872209" cy="983677"/>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Image result for wrist tattoo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rot="5400000">
            <a:off x="7290021" y="5130132"/>
            <a:ext cx="1188690" cy="18722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68004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696744" cy="5743111"/>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160" dirty="0"/>
              <a:t>Needs and wants are different. Needs are unavoidable - you need to eat. Wants are different in that you have some choice about them - you can choose between a pizza and a burger. But you can see that in both cases, choices will be affected by the amount of money you can spend.</a:t>
            </a:r>
          </a:p>
          <a:p>
            <a:pPr marL="398463" indent="-398463">
              <a:buClr>
                <a:schemeClr val="accent6">
                  <a:lumMod val="50000"/>
                </a:schemeClr>
              </a:buClr>
              <a:buFont typeface="Wingdings 3" panose="05040102010807070707" pitchFamily="18" charset="2"/>
              <a:buChar char=""/>
            </a:pPr>
            <a:r>
              <a:rPr lang="en-US" sz="2160" dirty="0"/>
              <a:t>When there are people in the market place who want to buy the things they need and want, there is demand for a wide range of products. Whether these products are needed or wanted is unimportant - either way, there will be a demand for them. The level of demand will be affected by many different factors. First and foremost, price will matter, often a great deal. If the price of asparagus is high, relatively few people will buy it. Many will buy carrots or beans </a:t>
            </a:r>
            <a:r>
              <a:rPr lang="en-US" sz="2160" dirty="0" smtClean="0"/>
              <a:t>instead</a:t>
            </a:r>
          </a:p>
          <a:p>
            <a:pPr marL="398463" indent="-398463">
              <a:buClr>
                <a:schemeClr val="accent6">
                  <a:lumMod val="50000"/>
                </a:schemeClr>
              </a:buClr>
              <a:buFont typeface="Wingdings 3" panose="05040102010807070707" pitchFamily="18" charset="2"/>
              <a:buChar char=""/>
            </a:pPr>
            <a:r>
              <a:rPr lang="en-US" sz="2160" dirty="0" smtClean="0">
                <a:solidFill>
                  <a:srgbClr val="FF0000"/>
                </a:solidFill>
              </a:rPr>
              <a:t>This is called ...</a:t>
            </a:r>
            <a:endParaRPr lang="en-US" sz="216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b="1" dirty="0" smtClean="0"/>
              <a:t>5.1 – Consumer Wants - Choice</a:t>
            </a:r>
          </a:p>
        </p:txBody>
      </p:sp>
      <p:sp>
        <p:nvSpPr>
          <p:cNvPr id="10" name="Round Same Side Corner Rectangle 9">
            <a:hlinkClick r:id="" action="ppaction://noaction"/>
          </p:cNvPr>
          <p:cNvSpPr/>
          <p:nvPr/>
        </p:nvSpPr>
        <p:spPr>
          <a:xfrm>
            <a:off x="6732240"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25</a:t>
            </a:r>
            <a:endParaRPr lang="en-GB" sz="1300" b="1" dirty="0">
              <a:latin typeface="Arial" panose="020B0604020202020204" pitchFamily="34" charset="0"/>
              <a:cs typeface="Arial" panose="020B0604020202020204" pitchFamily="34" charset="0"/>
            </a:endParaRPr>
          </a:p>
        </p:txBody>
      </p:sp>
      <p:pic>
        <p:nvPicPr>
          <p:cNvPr id="2058" name="Picture 10" descr="Image result for nike trainer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948264" y="1124743"/>
            <a:ext cx="1872209" cy="1220091"/>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Image result for swatch"/>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l="60864" t="13310" r="696" b="11092"/>
          <a:stretch/>
        </p:blipFill>
        <p:spPr bwMode="auto">
          <a:xfrm>
            <a:off x="6948263" y="2475527"/>
            <a:ext cx="1872209" cy="1745561"/>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caramac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948262" y="4365104"/>
            <a:ext cx="1872209" cy="983677"/>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Image result for wrist tattoos"/>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rot="5400000">
            <a:off x="7290021" y="5130132"/>
            <a:ext cx="1188690" cy="18722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6123163"/>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purl.org/dc/terms/"/>
    <ds:schemaRef ds:uri="http://schemas.microsoft.com/office/2006/metadata/properties"/>
    <ds:schemaRef ds:uri="http://schemas.openxmlformats.org/package/2006/metadata/core-properties"/>
    <ds:schemaRef ds:uri="http://schemas.microsoft.com/office/2006/documentManagement/types"/>
    <ds:schemaRef ds:uri="http://www.w3.org/XML/1998/namespace"/>
    <ds:schemaRef ds:uri="http://purl.org/dc/dcmitype/"/>
    <ds:schemaRef ds:uri="http://purl.org/dc/elements/1.1/"/>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46464</TotalTime>
  <Words>5283</Words>
  <Application>Microsoft Office PowerPoint</Application>
  <PresentationFormat>On-screen Show (4:3)</PresentationFormat>
  <Paragraphs>341</Paragraphs>
  <Slides>34</Slides>
  <Notes>34</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34</vt:i4>
      </vt:variant>
    </vt:vector>
  </HeadingPairs>
  <TitlesOfParts>
    <vt:vector size="43" baseType="lpstr">
      <vt:lpstr>Arial</vt:lpstr>
      <vt:lpstr>Calibri</vt:lpstr>
      <vt:lpstr>Lucida Sans Unicode</vt:lpstr>
      <vt:lpstr>Segoe UI</vt:lpstr>
      <vt:lpstr>Verdana</vt:lpstr>
      <vt:lpstr>Wingdings</vt:lpstr>
      <vt:lpstr>Wingdings 2</vt:lpstr>
      <vt:lpstr>Wingdings 3</vt:lpstr>
      <vt:lpstr>Enderoth</vt:lpstr>
      <vt:lpstr>PowerPoint Presentation</vt:lpstr>
      <vt:lpstr>1 – New Business Ideas - Expectations</vt:lpstr>
      <vt:lpstr>1 – New Business Ideas - Weighing</vt:lpstr>
      <vt:lpstr>1 – Answering Exam-Style Questions</vt:lpstr>
      <vt:lpstr>1 – Answering Exam-Style Questions</vt:lpstr>
      <vt:lpstr>1 – Answering Exam-Style Questions</vt:lpstr>
      <vt:lpstr>1 – Answering Exam-Style Questions</vt:lpstr>
      <vt:lpstr>5.1 – Consumer Wants - Choice</vt:lpstr>
      <vt:lpstr>5.1 – Consumer Wants - Choice</vt:lpstr>
      <vt:lpstr>5.1 – Consumer Wants - Choice</vt:lpstr>
      <vt:lpstr>5.1 – Consumer Wants - Price</vt:lpstr>
      <vt:lpstr>5.1 – Consumer Wants – Non-Price</vt:lpstr>
      <vt:lpstr>5.1 – Consumer Wants – Non-Price</vt:lpstr>
      <vt:lpstr>5.1 – Consumer Wants – Non-Price</vt:lpstr>
      <vt:lpstr>5.2 – Consumer Wants – Differing Circumstances</vt:lpstr>
      <vt:lpstr>5.2 – Consumer Wants – Differing Circumstances</vt:lpstr>
      <vt:lpstr>5.2 – Consumer Wants – Differing Circumstances</vt:lpstr>
      <vt:lpstr>5.2 – Consumer Wants – Differing Circumstances</vt:lpstr>
      <vt:lpstr>5.3 –  Market Changes – Supply and Demand Interact</vt:lpstr>
      <vt:lpstr>5.3 –  Market Changes – Supply and Demand Interact</vt:lpstr>
      <vt:lpstr>5.3 –  Market Changes – Supply and Demand Interact</vt:lpstr>
      <vt:lpstr>5.3 –  Market Changes – What Will Influence Supply</vt:lpstr>
      <vt:lpstr>5.3 –  Market Changes – What Will Influence Supply</vt:lpstr>
      <vt:lpstr>5.3 –  Market Changes – What Will Influence Supply</vt:lpstr>
      <vt:lpstr>5.4 –  Studying the Market – Market Orientation</vt:lpstr>
      <vt:lpstr>5.4 –  Studying the Market – Market Orientation</vt:lpstr>
      <vt:lpstr>5 –  Exam Questions – Jan 2102 – June 2014</vt:lpstr>
      <vt:lpstr>4 – Questions – January 2012</vt:lpstr>
      <vt:lpstr>4 – Questions – 2012 January Paper</vt:lpstr>
      <vt:lpstr>3 – Questions – 2012 January Paper</vt:lpstr>
      <vt:lpstr>3 – Questions – 2012 January Paper</vt:lpstr>
      <vt:lpstr>3 – Questions – 2014 June Paper</vt:lpstr>
      <vt:lpstr>5 –  Exam Questions – Jan 2102 – June 2014</vt:lpstr>
      <vt:lpstr>5 –  Exam Questions – Jan 2102 – June 2014</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Business - Chapter 03</dc:title>
  <dc:subject>eBusiness</dc:subject>
  <dc:creator>Enderoth</dc:creator>
  <cp:lastModifiedBy>Stephen Rafferty</cp:lastModifiedBy>
  <cp:revision>1705</cp:revision>
  <cp:lastPrinted>2014-01-22T18:25:48Z</cp:lastPrinted>
  <dcterms:created xsi:type="dcterms:W3CDTF">2008-03-12T11:01:44Z</dcterms:created>
  <dcterms:modified xsi:type="dcterms:W3CDTF">2018-08-02T17:12:29Z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